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rimo Bold" panose="020B0604020202020204" charset="0"/>
      <p:regular r:id="rId21"/>
    </p:embeddedFont>
    <p:embeddedFont>
      <p:font typeface="Gotham" panose="020B0604020202020204" charset="0"/>
      <p:regular r:id="rId22"/>
    </p:embeddedFont>
    <p:embeddedFont>
      <p:font typeface="Gotham Bold" panose="020B0604020202020204" charset="0"/>
      <p:regular r:id="rId23"/>
    </p:embeddedFont>
    <p:embeddedFont>
      <p:font typeface="ITC Avant Garde Gothic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70" d="100"/>
          <a:sy n="70" d="100"/>
        </p:scale>
        <p:origin x="168" y="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6.jpeg"/><Relationship Id="rId11" Type="http://schemas.openxmlformats.org/officeDocument/2006/relationships/image" Target="../media/image10.png"/><Relationship Id="rId5" Type="http://schemas.openxmlformats.org/officeDocument/2006/relationships/image" Target="../media/image28.svg"/><Relationship Id="rId10" Type="http://schemas.openxmlformats.org/officeDocument/2006/relationships/image" Target="../media/image7.svg"/><Relationship Id="rId4" Type="http://schemas.openxmlformats.org/officeDocument/2006/relationships/image" Target="../media/image27.pn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8.svg"/><Relationship Id="rId11" Type="http://schemas.openxmlformats.org/officeDocument/2006/relationships/image" Target="../media/image10.png"/><Relationship Id="rId5" Type="http://schemas.openxmlformats.org/officeDocument/2006/relationships/image" Target="../media/image27.png"/><Relationship Id="rId10" Type="http://schemas.openxmlformats.org/officeDocument/2006/relationships/image" Target="../media/image7.svg"/><Relationship Id="rId4" Type="http://schemas.openxmlformats.org/officeDocument/2006/relationships/image" Target="../media/image37.jpe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7.xml"/><Relationship Id="rId7" Type="http://schemas.openxmlformats.org/officeDocument/2006/relationships/image" Target="../media/image4.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38.jpeg"/><Relationship Id="rId11" Type="http://schemas.openxmlformats.org/officeDocument/2006/relationships/image" Target="../media/image10.png"/><Relationship Id="rId5" Type="http://schemas.openxmlformats.org/officeDocument/2006/relationships/image" Target="../media/image28.svg"/><Relationship Id="rId10" Type="http://schemas.openxmlformats.org/officeDocument/2006/relationships/image" Target="../media/image7.svg"/><Relationship Id="rId4" Type="http://schemas.openxmlformats.org/officeDocument/2006/relationships/image" Target="../media/image27.pn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7.xml"/><Relationship Id="rId7" Type="http://schemas.openxmlformats.org/officeDocument/2006/relationships/image" Target="../media/image4.png"/><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image" Target="../media/image39.jpeg"/><Relationship Id="rId11" Type="http://schemas.openxmlformats.org/officeDocument/2006/relationships/image" Target="../media/image10.png"/><Relationship Id="rId5" Type="http://schemas.openxmlformats.org/officeDocument/2006/relationships/image" Target="../media/image30.svg"/><Relationship Id="rId10" Type="http://schemas.openxmlformats.org/officeDocument/2006/relationships/image" Target="../media/image7.svg"/><Relationship Id="rId4" Type="http://schemas.openxmlformats.org/officeDocument/2006/relationships/image" Target="../media/image29.pn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6.png"/><Relationship Id="rId12"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45.png"/><Relationship Id="rId5" Type="http://schemas.openxmlformats.org/officeDocument/2006/relationships/image" Target="../media/image4.png"/><Relationship Id="rId10" Type="http://schemas.openxmlformats.org/officeDocument/2006/relationships/image" Target="../media/image44.png"/><Relationship Id="rId4" Type="http://schemas.openxmlformats.org/officeDocument/2006/relationships/image" Target="../media/image42.sv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8.png"/><Relationship Id="rId3" Type="http://schemas.openxmlformats.org/officeDocument/2006/relationships/image" Target="../media/image5.svg"/><Relationship Id="rId7" Type="http://schemas.openxmlformats.org/officeDocument/2006/relationships/image" Target="../media/image32.svg"/><Relationship Id="rId12" Type="http://schemas.openxmlformats.org/officeDocument/2006/relationships/image" Target="../media/image47.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6.png"/><Relationship Id="rId5" Type="http://schemas.openxmlformats.org/officeDocument/2006/relationships/image" Target="../media/image7.sv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34.svg"/><Relationship Id="rId14" Type="http://schemas.openxmlformats.org/officeDocument/2006/relationships/image" Target="../media/image49.svg"/></Relationships>
</file>

<file path=ppt/slides/_rels/slide1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5.sv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53.svg"/><Relationship Id="rId5" Type="http://schemas.openxmlformats.org/officeDocument/2006/relationships/image" Target="../media/image7.svg"/><Relationship Id="rId10" Type="http://schemas.openxmlformats.org/officeDocument/2006/relationships/image" Target="../media/image52.png"/><Relationship Id="rId4" Type="http://schemas.openxmlformats.org/officeDocument/2006/relationships/image" Target="../media/image6.png"/><Relationship Id="rId9" Type="http://schemas.openxmlformats.org/officeDocument/2006/relationships/image" Target="../media/image51.jpeg"/></Relationships>
</file>

<file path=ppt/slides/_rels/slide1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5.svg"/><Relationship Id="rId7"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svg"/><Relationship Id="rId10" Type="http://schemas.openxmlformats.org/officeDocument/2006/relationships/image" Target="../media/image55.png"/><Relationship Id="rId4" Type="http://schemas.openxmlformats.org/officeDocument/2006/relationships/image" Target="../media/image6.pn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7.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5.svg"/><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svg"/><Relationship Id="rId7" Type="http://schemas.openxmlformats.org/officeDocument/2006/relationships/image" Target="../media/image22.png"/><Relationship Id="rId12"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7.svg"/><Relationship Id="rId10" Type="http://schemas.openxmlformats.org/officeDocument/2006/relationships/image" Target="../media/image25.png"/><Relationship Id="rId4" Type="http://schemas.openxmlformats.org/officeDocument/2006/relationships/image" Target="../media/image6.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slideLayout" Target="../slideLayouts/slideLayout7.xml"/><Relationship Id="rId7" Type="http://schemas.openxmlformats.org/officeDocument/2006/relationships/image" Target="../media/image7.svg"/><Relationship Id="rId12" Type="http://schemas.openxmlformats.org/officeDocument/2006/relationships/image" Target="../media/image31.png"/><Relationship Id="rId17" Type="http://schemas.openxmlformats.org/officeDocument/2006/relationships/image" Target="../media/image35.jpeg"/><Relationship Id="rId2" Type="http://schemas.microsoft.com/office/2007/relationships/media" Target="../media/media1.mp4"/><Relationship Id="rId16" Type="http://schemas.openxmlformats.org/officeDocument/2006/relationships/image" Target="../media/image10.png"/><Relationship Id="rId1" Type="http://schemas.openxmlformats.org/officeDocument/2006/relationships/video" Target="NULL" TargetMode="External"/><Relationship Id="rId6" Type="http://schemas.openxmlformats.org/officeDocument/2006/relationships/image" Target="../media/image6.png"/><Relationship Id="rId11" Type="http://schemas.openxmlformats.org/officeDocument/2006/relationships/image" Target="../media/image30.svg"/><Relationship Id="rId5" Type="http://schemas.openxmlformats.org/officeDocument/2006/relationships/image" Target="../media/image5.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4.png"/><Relationship Id="rId9" Type="http://schemas.openxmlformats.org/officeDocument/2006/relationships/image" Target="../media/image28.svg"/><Relationship Id="rId1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486" t="-22129" r="-4111" b="-20000"/>
            </a:stretch>
          </a:blipFill>
        </p:spPr>
        <p:txBody>
          <a:bodyPr/>
          <a:lstStyle/>
          <a:p>
            <a:endParaRPr lang="es-CL"/>
          </a:p>
        </p:txBody>
      </p:sp>
      <p:sp>
        <p:nvSpPr>
          <p:cNvPr id="3" name="Freeform 3"/>
          <p:cNvSpPr/>
          <p:nvPr/>
        </p:nvSpPr>
        <p:spPr>
          <a:xfrm>
            <a:off x="-348238" y="-540591"/>
            <a:ext cx="11368183" cy="11368183"/>
          </a:xfrm>
          <a:custGeom>
            <a:avLst/>
            <a:gdLst/>
            <a:ahLst/>
            <a:cxnLst/>
            <a:rect l="l" t="t" r="r" b="b"/>
            <a:pathLst>
              <a:path w="11368183" h="11368183">
                <a:moveTo>
                  <a:pt x="0" y="0"/>
                </a:moveTo>
                <a:lnTo>
                  <a:pt x="11368183" y="0"/>
                </a:lnTo>
                <a:lnTo>
                  <a:pt x="11368183" y="11368182"/>
                </a:lnTo>
                <a:lnTo>
                  <a:pt x="0" y="113681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L"/>
          </a:p>
        </p:txBody>
      </p:sp>
      <p:grpSp>
        <p:nvGrpSpPr>
          <p:cNvPr id="4" name="Group 4"/>
          <p:cNvGrpSpPr/>
          <p:nvPr/>
        </p:nvGrpSpPr>
        <p:grpSpPr>
          <a:xfrm>
            <a:off x="8449034" y="4770679"/>
            <a:ext cx="422307" cy="42230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E8AE"/>
            </a:solidFill>
          </p:spPr>
          <p:txBody>
            <a:bodyPr/>
            <a:lstStyle/>
            <a:p>
              <a:endParaRPr lang="es-CL"/>
            </a:p>
          </p:txBody>
        </p:sp>
        <p:sp>
          <p:nvSpPr>
            <p:cNvPr id="6" name="TextBox 6"/>
            <p:cNvSpPr txBox="1"/>
            <p:nvPr/>
          </p:nvSpPr>
          <p:spPr>
            <a:xfrm>
              <a:off x="76200" y="76200"/>
              <a:ext cx="660400" cy="660400"/>
            </a:xfrm>
            <a:prstGeom prst="rect">
              <a:avLst/>
            </a:prstGeom>
          </p:spPr>
          <p:txBody>
            <a:bodyPr lIns="50800" tIns="50800" rIns="50800" bIns="50800" rtlCol="0" anchor="ctr"/>
            <a:lstStyle/>
            <a:p>
              <a:pPr algn="ctr">
                <a:lnSpc>
                  <a:spcPts val="2879"/>
                </a:lnSpc>
              </a:pPr>
              <a:endParaRPr/>
            </a:p>
          </p:txBody>
        </p:sp>
      </p:grpSp>
      <p:sp>
        <p:nvSpPr>
          <p:cNvPr id="7" name="Freeform 7"/>
          <p:cNvSpPr/>
          <p:nvPr/>
        </p:nvSpPr>
        <p:spPr>
          <a:xfrm>
            <a:off x="15099662" y="-795794"/>
            <a:ext cx="2165341" cy="2181205"/>
          </a:xfrm>
          <a:custGeom>
            <a:avLst/>
            <a:gdLst/>
            <a:ahLst/>
            <a:cxnLst/>
            <a:rect l="l" t="t" r="r" b="b"/>
            <a:pathLst>
              <a:path w="2165341" h="2181205">
                <a:moveTo>
                  <a:pt x="0" y="0"/>
                </a:moveTo>
                <a:lnTo>
                  <a:pt x="2165341" y="0"/>
                </a:lnTo>
                <a:lnTo>
                  <a:pt x="2165341" y="2181205"/>
                </a:lnTo>
                <a:lnTo>
                  <a:pt x="0" y="21812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L"/>
          </a:p>
        </p:txBody>
      </p:sp>
      <p:sp>
        <p:nvSpPr>
          <p:cNvPr id="8" name="Freeform 8"/>
          <p:cNvSpPr/>
          <p:nvPr/>
        </p:nvSpPr>
        <p:spPr>
          <a:xfrm>
            <a:off x="-843686" y="7571659"/>
            <a:ext cx="1763450" cy="1639016"/>
          </a:xfrm>
          <a:custGeom>
            <a:avLst/>
            <a:gdLst/>
            <a:ahLst/>
            <a:cxnLst/>
            <a:rect l="l" t="t" r="r" b="b"/>
            <a:pathLst>
              <a:path w="1763450" h="1639016">
                <a:moveTo>
                  <a:pt x="0" y="0"/>
                </a:moveTo>
                <a:lnTo>
                  <a:pt x="1763450" y="0"/>
                </a:lnTo>
                <a:lnTo>
                  <a:pt x="1763450" y="1639016"/>
                </a:lnTo>
                <a:lnTo>
                  <a:pt x="0" y="1639016"/>
                </a:lnTo>
                <a:lnTo>
                  <a:pt x="0" y="0"/>
                </a:lnTo>
                <a:close/>
              </a:path>
            </a:pathLst>
          </a:custGeom>
          <a:blipFill>
            <a:blip r:embed="rId7">
              <a:extLst>
                <a:ext uri="{96DAC541-7B7A-43D3-8B79-37D633B846F1}">
                  <asvg:svgBlip xmlns:asvg="http://schemas.microsoft.com/office/drawing/2016/SVG/main" r:embed="rId8"/>
                </a:ext>
              </a:extLst>
            </a:blip>
            <a:stretch>
              <a:fillRect t="-33080" r="-22790"/>
            </a:stretch>
          </a:blipFill>
        </p:spPr>
        <p:txBody>
          <a:bodyPr/>
          <a:lstStyle/>
          <a:p>
            <a:endParaRPr lang="es-CL"/>
          </a:p>
        </p:txBody>
      </p:sp>
      <p:sp>
        <p:nvSpPr>
          <p:cNvPr id="9" name="Freeform 9"/>
          <p:cNvSpPr/>
          <p:nvPr/>
        </p:nvSpPr>
        <p:spPr>
          <a:xfrm>
            <a:off x="1747702" y="1024777"/>
            <a:ext cx="533804" cy="627334"/>
          </a:xfrm>
          <a:custGeom>
            <a:avLst/>
            <a:gdLst/>
            <a:ahLst/>
            <a:cxnLst/>
            <a:rect l="l" t="t" r="r" b="b"/>
            <a:pathLst>
              <a:path w="533804" h="627334">
                <a:moveTo>
                  <a:pt x="0" y="0"/>
                </a:moveTo>
                <a:lnTo>
                  <a:pt x="533804" y="0"/>
                </a:lnTo>
                <a:lnTo>
                  <a:pt x="533804" y="627334"/>
                </a:lnTo>
                <a:lnTo>
                  <a:pt x="0" y="6273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CL"/>
          </a:p>
        </p:txBody>
      </p:sp>
      <p:sp>
        <p:nvSpPr>
          <p:cNvPr id="10" name="AutoShape 10"/>
          <p:cNvSpPr/>
          <p:nvPr/>
        </p:nvSpPr>
        <p:spPr>
          <a:xfrm>
            <a:off x="16580621" y="9247739"/>
            <a:ext cx="684382" cy="0"/>
          </a:xfrm>
          <a:prstGeom prst="line">
            <a:avLst/>
          </a:prstGeom>
          <a:ln w="19050" cap="flat">
            <a:solidFill>
              <a:srgbClr val="74E8AE"/>
            </a:solidFill>
            <a:prstDash val="solid"/>
            <a:headEnd type="none" w="sm" len="sm"/>
            <a:tailEnd type="none" w="sm" len="sm"/>
          </a:ln>
        </p:spPr>
        <p:txBody>
          <a:bodyPr/>
          <a:lstStyle/>
          <a:p>
            <a:endParaRPr lang="es-CL"/>
          </a:p>
        </p:txBody>
      </p:sp>
      <p:sp>
        <p:nvSpPr>
          <p:cNvPr id="11" name="AutoShape 11"/>
          <p:cNvSpPr/>
          <p:nvPr/>
        </p:nvSpPr>
        <p:spPr>
          <a:xfrm flipH="1" flipV="1">
            <a:off x="17268825" y="8758199"/>
            <a:ext cx="5703" cy="1000203"/>
          </a:xfrm>
          <a:prstGeom prst="line">
            <a:avLst/>
          </a:prstGeom>
          <a:ln w="19050" cap="flat">
            <a:solidFill>
              <a:srgbClr val="74E8AE"/>
            </a:solidFill>
            <a:prstDash val="solid"/>
            <a:headEnd type="none" w="sm" len="sm"/>
            <a:tailEnd type="none" w="sm" len="sm"/>
          </a:ln>
        </p:spPr>
        <p:txBody>
          <a:bodyPr/>
          <a:lstStyle/>
          <a:p>
            <a:endParaRPr lang="es-CL"/>
          </a:p>
        </p:txBody>
      </p:sp>
      <p:sp>
        <p:nvSpPr>
          <p:cNvPr id="12" name="AutoShape 12"/>
          <p:cNvSpPr/>
          <p:nvPr/>
        </p:nvSpPr>
        <p:spPr>
          <a:xfrm flipV="1">
            <a:off x="16654009" y="1707356"/>
            <a:ext cx="605291" cy="0"/>
          </a:xfrm>
          <a:prstGeom prst="line">
            <a:avLst/>
          </a:prstGeom>
          <a:ln w="95250" cap="flat">
            <a:solidFill>
              <a:srgbClr val="FFFFFF"/>
            </a:solidFill>
            <a:prstDash val="solid"/>
            <a:headEnd type="none" w="sm" len="sm"/>
            <a:tailEnd type="none" w="sm" len="sm"/>
          </a:ln>
        </p:spPr>
        <p:txBody>
          <a:bodyPr/>
          <a:lstStyle/>
          <a:p>
            <a:endParaRPr lang="es-CL"/>
          </a:p>
        </p:txBody>
      </p:sp>
      <p:sp>
        <p:nvSpPr>
          <p:cNvPr id="13" name="AutoShape 13"/>
          <p:cNvSpPr/>
          <p:nvPr/>
        </p:nvSpPr>
        <p:spPr>
          <a:xfrm flipV="1">
            <a:off x="1747702" y="9210675"/>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14" name="Freeform 14"/>
          <p:cNvSpPr/>
          <p:nvPr/>
        </p:nvSpPr>
        <p:spPr>
          <a:xfrm>
            <a:off x="1460710" y="939270"/>
            <a:ext cx="892282" cy="892282"/>
          </a:xfrm>
          <a:custGeom>
            <a:avLst/>
            <a:gdLst/>
            <a:ahLst/>
            <a:cxnLst/>
            <a:rect l="l" t="t" r="r" b="b"/>
            <a:pathLst>
              <a:path w="892282" h="892282">
                <a:moveTo>
                  <a:pt x="0" y="0"/>
                </a:moveTo>
                <a:lnTo>
                  <a:pt x="892283" y="0"/>
                </a:lnTo>
                <a:lnTo>
                  <a:pt x="892283" y="892282"/>
                </a:lnTo>
                <a:lnTo>
                  <a:pt x="0" y="892282"/>
                </a:lnTo>
                <a:lnTo>
                  <a:pt x="0" y="0"/>
                </a:lnTo>
                <a:close/>
              </a:path>
            </a:pathLst>
          </a:custGeom>
          <a:blipFill>
            <a:blip r:embed="rId11"/>
            <a:stretch>
              <a:fillRect/>
            </a:stretch>
          </a:blipFill>
          <a:ln w="38100" cap="sq">
            <a:solidFill>
              <a:srgbClr val="FAFAFA"/>
            </a:solidFill>
            <a:prstDash val="solid"/>
            <a:miter/>
          </a:ln>
        </p:spPr>
        <p:txBody>
          <a:bodyPr/>
          <a:lstStyle/>
          <a:p>
            <a:endParaRPr lang="es-CL"/>
          </a:p>
        </p:txBody>
      </p:sp>
      <p:sp>
        <p:nvSpPr>
          <p:cNvPr id="15" name="TextBox 15"/>
          <p:cNvSpPr txBox="1"/>
          <p:nvPr/>
        </p:nvSpPr>
        <p:spPr>
          <a:xfrm>
            <a:off x="1760806" y="4029634"/>
            <a:ext cx="6688227" cy="1472565"/>
          </a:xfrm>
          <a:prstGeom prst="rect">
            <a:avLst/>
          </a:prstGeom>
        </p:spPr>
        <p:txBody>
          <a:bodyPr lIns="0" tIns="0" rIns="0" bIns="0" rtlCol="0" anchor="t">
            <a:spAutoFit/>
          </a:bodyPr>
          <a:lstStyle/>
          <a:p>
            <a:pPr algn="l">
              <a:lnSpc>
                <a:spcPts val="9600"/>
              </a:lnSpc>
            </a:pPr>
            <a:r>
              <a:rPr lang="en-US" sz="9600" b="1">
                <a:solidFill>
                  <a:srgbClr val="FFFFFF"/>
                </a:solidFill>
                <a:latin typeface="ITC Avant Garde Gothic Bold"/>
                <a:ea typeface="ITC Avant Garde Gothic Bold"/>
                <a:cs typeface="ITC Avant Garde Gothic Bold"/>
                <a:sym typeface="ITC Avant Garde Gothic Bold"/>
              </a:rPr>
              <a:t>CAPSTONE</a:t>
            </a:r>
          </a:p>
        </p:txBody>
      </p:sp>
      <p:sp>
        <p:nvSpPr>
          <p:cNvPr id="16" name="TextBox 16"/>
          <p:cNvSpPr txBox="1"/>
          <p:nvPr/>
        </p:nvSpPr>
        <p:spPr>
          <a:xfrm>
            <a:off x="1760806" y="5540299"/>
            <a:ext cx="7396298" cy="327660"/>
          </a:xfrm>
          <a:prstGeom prst="rect">
            <a:avLst/>
          </a:prstGeom>
        </p:spPr>
        <p:txBody>
          <a:bodyPr lIns="0" tIns="0" rIns="0" bIns="0" rtlCol="0" anchor="t">
            <a:spAutoFit/>
          </a:bodyPr>
          <a:lstStyle/>
          <a:p>
            <a:pPr algn="l">
              <a:lnSpc>
                <a:spcPts val="2400"/>
              </a:lnSpc>
            </a:pPr>
            <a:r>
              <a:rPr lang="en-US" sz="2400" spc="240">
                <a:solidFill>
                  <a:srgbClr val="74E8AE"/>
                </a:solidFill>
                <a:latin typeface="Gotham"/>
                <a:ea typeface="Gotham"/>
                <a:cs typeface="Gotham"/>
                <a:sym typeface="Gotham"/>
              </a:rPr>
              <a:t>NM COLLECTIONS</a:t>
            </a:r>
          </a:p>
        </p:txBody>
      </p:sp>
      <p:sp>
        <p:nvSpPr>
          <p:cNvPr id="17" name="TextBox 17"/>
          <p:cNvSpPr txBox="1"/>
          <p:nvPr/>
        </p:nvSpPr>
        <p:spPr>
          <a:xfrm>
            <a:off x="2474228" y="1088163"/>
            <a:ext cx="1618020" cy="245745"/>
          </a:xfrm>
          <a:prstGeom prst="rect">
            <a:avLst/>
          </a:prstGeom>
        </p:spPr>
        <p:txBody>
          <a:bodyPr lIns="0" tIns="0" rIns="0" bIns="0" rtlCol="0" anchor="t">
            <a:spAutoFit/>
          </a:bodyPr>
          <a:lstStyle/>
          <a:p>
            <a:pPr algn="l">
              <a:lnSpc>
                <a:spcPts val="1800"/>
              </a:lnSpc>
            </a:pPr>
            <a:r>
              <a:rPr lang="en-US" sz="1800" b="1">
                <a:solidFill>
                  <a:srgbClr val="FFFFFF"/>
                </a:solidFill>
                <a:latin typeface="Gotham Bold"/>
                <a:ea typeface="Gotham Bold"/>
                <a:cs typeface="Gotham Bold"/>
                <a:sym typeface="Gotham Bold"/>
              </a:rPr>
              <a:t>INSTITUTO</a:t>
            </a:r>
          </a:p>
        </p:txBody>
      </p:sp>
      <p:sp>
        <p:nvSpPr>
          <p:cNvPr id="18" name="TextBox 18"/>
          <p:cNvSpPr txBox="1"/>
          <p:nvPr/>
        </p:nvSpPr>
        <p:spPr>
          <a:xfrm>
            <a:off x="2474228" y="1413986"/>
            <a:ext cx="1618020" cy="245745"/>
          </a:xfrm>
          <a:prstGeom prst="rect">
            <a:avLst/>
          </a:prstGeom>
        </p:spPr>
        <p:txBody>
          <a:bodyPr lIns="0" tIns="0" rIns="0" bIns="0" rtlCol="0" anchor="t">
            <a:spAutoFit/>
          </a:bodyPr>
          <a:lstStyle/>
          <a:p>
            <a:pPr algn="l">
              <a:lnSpc>
                <a:spcPts val="1800"/>
              </a:lnSpc>
            </a:pPr>
            <a:r>
              <a:rPr lang="en-US" sz="1800">
                <a:solidFill>
                  <a:srgbClr val="FFFFFF"/>
                </a:solidFill>
                <a:latin typeface="Gotham"/>
                <a:ea typeface="Gotham"/>
                <a:cs typeface="Gotham"/>
                <a:sym typeface="Gotham"/>
              </a:rPr>
              <a:t>DUOC UC</a:t>
            </a:r>
          </a:p>
        </p:txBody>
      </p:sp>
      <p:sp>
        <p:nvSpPr>
          <p:cNvPr id="19" name="TextBox 19"/>
          <p:cNvSpPr txBox="1"/>
          <p:nvPr/>
        </p:nvSpPr>
        <p:spPr>
          <a:xfrm>
            <a:off x="11979984" y="8873490"/>
            <a:ext cx="4319277" cy="702945"/>
          </a:xfrm>
          <a:prstGeom prst="rect">
            <a:avLst/>
          </a:prstGeom>
        </p:spPr>
        <p:txBody>
          <a:bodyPr lIns="0" tIns="0" rIns="0" bIns="0" rtlCol="0" anchor="t">
            <a:spAutoFit/>
          </a:bodyPr>
          <a:lstStyle/>
          <a:p>
            <a:pPr algn="r">
              <a:lnSpc>
                <a:spcPts val="1800"/>
              </a:lnSpc>
            </a:pPr>
            <a:r>
              <a:rPr lang="en-US" sz="1800" spc="179">
                <a:solidFill>
                  <a:srgbClr val="FFFFFF"/>
                </a:solidFill>
                <a:latin typeface="Gotham"/>
                <a:ea typeface="Gotham"/>
                <a:cs typeface="Gotham"/>
                <a:sym typeface="Gotham"/>
              </a:rPr>
              <a:t>Jeremy Contreras</a:t>
            </a:r>
          </a:p>
          <a:p>
            <a:pPr algn="r">
              <a:lnSpc>
                <a:spcPts val="1800"/>
              </a:lnSpc>
            </a:pPr>
            <a:r>
              <a:rPr lang="en-US" sz="1800" spc="179">
                <a:solidFill>
                  <a:srgbClr val="FFFFFF"/>
                </a:solidFill>
                <a:latin typeface="Gotham"/>
                <a:ea typeface="Gotham"/>
                <a:cs typeface="Gotham"/>
                <a:sym typeface="Gotham"/>
              </a:rPr>
              <a:t>Gustavo Paredes</a:t>
            </a:r>
          </a:p>
          <a:p>
            <a:pPr algn="r">
              <a:lnSpc>
                <a:spcPts val="1800"/>
              </a:lnSpc>
            </a:pPr>
            <a:r>
              <a:rPr lang="en-US" sz="1800" spc="179">
                <a:solidFill>
                  <a:srgbClr val="FFFFFF"/>
                </a:solidFill>
                <a:latin typeface="Gotham"/>
                <a:ea typeface="Gotham"/>
                <a:cs typeface="Gotham"/>
                <a:sym typeface="Gotham"/>
              </a:rPr>
              <a:t>Matías Parada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58626" y="253611"/>
            <a:ext cx="2350747" cy="2087286"/>
            <a:chOff x="0" y="0"/>
            <a:chExt cx="1020942" cy="906519"/>
          </a:xfrm>
        </p:grpSpPr>
        <p:sp>
          <p:nvSpPr>
            <p:cNvPr id="3" name="Freeform 3"/>
            <p:cNvSpPr/>
            <p:nvPr/>
          </p:nvSpPr>
          <p:spPr>
            <a:xfrm>
              <a:off x="0" y="0"/>
              <a:ext cx="1020942" cy="906519"/>
            </a:xfrm>
            <a:custGeom>
              <a:avLst/>
              <a:gdLst/>
              <a:ahLst/>
              <a:cxnLst/>
              <a:rect l="l" t="t" r="r" b="b"/>
              <a:pathLst>
                <a:path w="1020942" h="906519">
                  <a:moveTo>
                    <a:pt x="164669" y="0"/>
                  </a:moveTo>
                  <a:lnTo>
                    <a:pt x="856273" y="0"/>
                  </a:lnTo>
                  <a:cubicBezTo>
                    <a:pt x="899946" y="0"/>
                    <a:pt x="941830" y="17349"/>
                    <a:pt x="972712" y="48231"/>
                  </a:cubicBezTo>
                  <a:cubicBezTo>
                    <a:pt x="1003593" y="79112"/>
                    <a:pt x="1020942" y="120996"/>
                    <a:pt x="1020942" y="164669"/>
                  </a:cubicBezTo>
                  <a:lnTo>
                    <a:pt x="1020942" y="741850"/>
                  </a:lnTo>
                  <a:cubicBezTo>
                    <a:pt x="1020942" y="832794"/>
                    <a:pt x="947217" y="906519"/>
                    <a:pt x="856273" y="906519"/>
                  </a:cubicBezTo>
                  <a:lnTo>
                    <a:pt x="164669" y="906519"/>
                  </a:lnTo>
                  <a:cubicBezTo>
                    <a:pt x="120996" y="906519"/>
                    <a:pt x="79112" y="889170"/>
                    <a:pt x="48231" y="858289"/>
                  </a:cubicBezTo>
                  <a:cubicBezTo>
                    <a:pt x="17349" y="827407"/>
                    <a:pt x="0" y="785523"/>
                    <a:pt x="0" y="741850"/>
                  </a:cubicBezTo>
                  <a:lnTo>
                    <a:pt x="0" y="164669"/>
                  </a:lnTo>
                  <a:cubicBezTo>
                    <a:pt x="0" y="120996"/>
                    <a:pt x="17349" y="79112"/>
                    <a:pt x="48231" y="48231"/>
                  </a:cubicBezTo>
                  <a:cubicBezTo>
                    <a:pt x="79112" y="17349"/>
                    <a:pt x="120996" y="0"/>
                    <a:pt x="164669" y="0"/>
                  </a:cubicBezTo>
                  <a:close/>
                </a:path>
              </a:pathLst>
            </a:custGeom>
            <a:solidFill>
              <a:srgbClr val="74E8AE"/>
            </a:solidFill>
          </p:spPr>
          <p:txBody>
            <a:bodyPr/>
            <a:lstStyle/>
            <a:p>
              <a:endParaRPr lang="es-CL"/>
            </a:p>
          </p:txBody>
        </p:sp>
        <p:sp>
          <p:nvSpPr>
            <p:cNvPr id="4" name="TextBox 4"/>
            <p:cNvSpPr txBox="1"/>
            <p:nvPr/>
          </p:nvSpPr>
          <p:spPr>
            <a:xfrm>
              <a:off x="0" y="28575"/>
              <a:ext cx="1020942" cy="877944"/>
            </a:xfrm>
            <a:prstGeom prst="rect">
              <a:avLst/>
            </a:prstGeom>
          </p:spPr>
          <p:txBody>
            <a:bodyPr lIns="50800" tIns="50800" rIns="50800" bIns="50800" rtlCol="0" anchor="ctr"/>
            <a:lstStyle/>
            <a:p>
              <a:pPr algn="ctr">
                <a:lnSpc>
                  <a:spcPts val="1800"/>
                </a:lnSpc>
              </a:pPr>
              <a:endParaRPr/>
            </a:p>
          </p:txBody>
        </p:sp>
      </p:grpSp>
      <p:sp>
        <p:nvSpPr>
          <p:cNvPr id="5" name="Freeform 5"/>
          <p:cNvSpPr/>
          <p:nvPr/>
        </p:nvSpPr>
        <p:spPr>
          <a:xfrm>
            <a:off x="493594" y="656603"/>
            <a:ext cx="1880811" cy="1281302"/>
          </a:xfrm>
          <a:custGeom>
            <a:avLst/>
            <a:gdLst/>
            <a:ahLst/>
            <a:cxnLst/>
            <a:rect l="l" t="t" r="r" b="b"/>
            <a:pathLst>
              <a:path w="1880811" h="1281302">
                <a:moveTo>
                  <a:pt x="0" y="0"/>
                </a:moveTo>
                <a:lnTo>
                  <a:pt x="1880811" y="0"/>
                </a:lnTo>
                <a:lnTo>
                  <a:pt x="1880811" y="1281302"/>
                </a:lnTo>
                <a:lnTo>
                  <a:pt x="0" y="12813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10007793" y="1937905"/>
            <a:ext cx="5932641" cy="7415802"/>
          </a:xfrm>
          <a:prstGeom prst="rect">
            <a:avLst/>
          </a:prstGeom>
        </p:spPr>
      </p:pic>
      <p:sp>
        <p:nvSpPr>
          <p:cNvPr id="7" name="TextBox 7"/>
          <p:cNvSpPr txBox="1"/>
          <p:nvPr/>
        </p:nvSpPr>
        <p:spPr>
          <a:xfrm>
            <a:off x="3114508" y="595630"/>
            <a:ext cx="8623250" cy="856615"/>
          </a:xfrm>
          <a:prstGeom prst="rect">
            <a:avLst/>
          </a:prstGeom>
        </p:spPr>
        <p:txBody>
          <a:bodyPr lIns="0" tIns="0" rIns="0" bIns="0" rtlCol="0" anchor="t">
            <a:spAutoFit/>
          </a:bodyPr>
          <a:lstStyle/>
          <a:p>
            <a:pPr marL="0" lvl="0" indent="0" algn="l">
              <a:lnSpc>
                <a:spcPts val="5600"/>
              </a:lnSpc>
              <a:spcBef>
                <a:spcPct val="0"/>
              </a:spcBef>
            </a:pPr>
            <a:r>
              <a:rPr lang="en-US" sz="5600" b="1" u="none" strike="noStrike">
                <a:solidFill>
                  <a:srgbClr val="74E8AE"/>
                </a:solidFill>
                <a:latin typeface="ITC Avant Garde Gothic Bold"/>
                <a:ea typeface="ITC Avant Garde Gothic Bold"/>
                <a:cs typeface="ITC Avant Garde Gothic Bold"/>
                <a:sym typeface="ITC Avant Garde Gothic Bold"/>
              </a:rPr>
              <a:t>Creación de la subasta</a:t>
            </a:r>
          </a:p>
        </p:txBody>
      </p:sp>
      <p:sp>
        <p:nvSpPr>
          <p:cNvPr id="8" name="TextBox 8"/>
          <p:cNvSpPr txBox="1"/>
          <p:nvPr/>
        </p:nvSpPr>
        <p:spPr>
          <a:xfrm>
            <a:off x="1222727" y="2849418"/>
            <a:ext cx="7114401" cy="5791200"/>
          </a:xfrm>
          <a:prstGeom prst="rect">
            <a:avLst/>
          </a:prstGeom>
        </p:spPr>
        <p:txBody>
          <a:bodyPr lIns="0" tIns="0" rIns="0" bIns="0" rtlCol="0" anchor="t">
            <a:spAutoFit/>
          </a:bodyPr>
          <a:lstStyle/>
          <a:p>
            <a:pPr algn="l">
              <a:lnSpc>
                <a:spcPts val="2879"/>
              </a:lnSpc>
            </a:pPr>
            <a:r>
              <a:rPr lang="en-US" sz="2400">
                <a:solidFill>
                  <a:srgbClr val="FFFFFF"/>
                </a:solidFill>
                <a:latin typeface="Gotham"/>
                <a:ea typeface="Gotham"/>
                <a:cs typeface="Gotham"/>
                <a:sym typeface="Gotham"/>
              </a:rPr>
              <a:t>La subasta se crea a partir de un producto que haya creado el diseñador o administrador.</a:t>
            </a:r>
          </a:p>
          <a:p>
            <a:pPr algn="l">
              <a:lnSpc>
                <a:spcPts val="2879"/>
              </a:lnSpc>
            </a:pPr>
            <a:endParaRPr lang="en-US" sz="2400">
              <a:solidFill>
                <a:srgbClr val="FFFFFF"/>
              </a:solidFill>
              <a:latin typeface="Gotham"/>
              <a:ea typeface="Gotham"/>
              <a:cs typeface="Gotham"/>
              <a:sym typeface="Gotham"/>
            </a:endParaRPr>
          </a:p>
          <a:p>
            <a:pPr algn="l">
              <a:lnSpc>
                <a:spcPts val="2879"/>
              </a:lnSpc>
            </a:pPr>
            <a:r>
              <a:rPr lang="en-US" sz="2400">
                <a:solidFill>
                  <a:srgbClr val="FFFFFF"/>
                </a:solidFill>
                <a:latin typeface="Gotham"/>
                <a:ea typeface="Gotham"/>
                <a:cs typeface="Gotham"/>
                <a:sym typeface="Gotham"/>
              </a:rPr>
              <a:t>Esta vista solo no lo puede ver un usuario normal.</a:t>
            </a:r>
          </a:p>
          <a:p>
            <a:pPr algn="l">
              <a:lnSpc>
                <a:spcPts val="2879"/>
              </a:lnSpc>
            </a:pPr>
            <a:endParaRPr lang="en-US" sz="2400">
              <a:solidFill>
                <a:srgbClr val="FFFFFF"/>
              </a:solidFill>
              <a:latin typeface="Gotham"/>
              <a:ea typeface="Gotham"/>
              <a:cs typeface="Gotham"/>
              <a:sym typeface="Gotham"/>
            </a:endParaRPr>
          </a:p>
          <a:p>
            <a:pPr algn="l">
              <a:lnSpc>
                <a:spcPts val="2879"/>
              </a:lnSpc>
            </a:pPr>
            <a:r>
              <a:rPr lang="en-US" sz="2400">
                <a:solidFill>
                  <a:srgbClr val="FFFFFF"/>
                </a:solidFill>
                <a:latin typeface="Gotham"/>
                <a:ea typeface="Gotham"/>
                <a:cs typeface="Gotham"/>
                <a:sym typeface="Gotham"/>
              </a:rPr>
              <a:t>Se puede elegir fecha de inicio y de fin.</a:t>
            </a:r>
          </a:p>
          <a:p>
            <a:pPr algn="l">
              <a:lnSpc>
                <a:spcPts val="2879"/>
              </a:lnSpc>
            </a:pPr>
            <a:endParaRPr lang="en-US" sz="2400">
              <a:solidFill>
                <a:srgbClr val="FFFFFF"/>
              </a:solidFill>
              <a:latin typeface="Gotham"/>
              <a:ea typeface="Gotham"/>
              <a:cs typeface="Gotham"/>
              <a:sym typeface="Gotham"/>
            </a:endParaRPr>
          </a:p>
          <a:p>
            <a:pPr algn="l">
              <a:lnSpc>
                <a:spcPts val="2879"/>
              </a:lnSpc>
            </a:pPr>
            <a:r>
              <a:rPr lang="en-US" sz="2400">
                <a:solidFill>
                  <a:srgbClr val="FFFFFF"/>
                </a:solidFill>
                <a:latin typeface="Gotham"/>
                <a:ea typeface="Gotham"/>
                <a:cs typeface="Gotham"/>
                <a:sym typeface="Gotham"/>
              </a:rPr>
              <a:t>En esa vista se pueden visualizar todas las subastas creadas.</a:t>
            </a:r>
          </a:p>
          <a:p>
            <a:pPr algn="l">
              <a:lnSpc>
                <a:spcPts val="2879"/>
              </a:lnSpc>
            </a:pPr>
            <a:endParaRPr lang="en-US" sz="2400">
              <a:solidFill>
                <a:srgbClr val="FFFFFF"/>
              </a:solidFill>
              <a:latin typeface="Gotham"/>
              <a:ea typeface="Gotham"/>
              <a:cs typeface="Gotham"/>
              <a:sym typeface="Gotham"/>
            </a:endParaRPr>
          </a:p>
          <a:p>
            <a:pPr algn="l">
              <a:lnSpc>
                <a:spcPts val="2879"/>
              </a:lnSpc>
            </a:pPr>
            <a:r>
              <a:rPr lang="en-US" sz="2400">
                <a:solidFill>
                  <a:srgbClr val="FFFFFF"/>
                </a:solidFill>
                <a:latin typeface="Gotham"/>
                <a:ea typeface="Gotham"/>
                <a:cs typeface="Gotham"/>
                <a:sym typeface="Gotham"/>
              </a:rPr>
              <a:t>Una subasta solo tiene 4 etapas:</a:t>
            </a:r>
          </a:p>
          <a:p>
            <a:pPr marL="518160" lvl="1" indent="-259080" algn="l">
              <a:lnSpc>
                <a:spcPts val="2879"/>
              </a:lnSpc>
              <a:buFont typeface="Arial"/>
              <a:buChar char="•"/>
            </a:pPr>
            <a:r>
              <a:rPr lang="en-US" sz="2400">
                <a:solidFill>
                  <a:srgbClr val="FFFFFF"/>
                </a:solidFill>
                <a:latin typeface="Gotham"/>
                <a:ea typeface="Gotham"/>
                <a:cs typeface="Gotham"/>
                <a:sym typeface="Gotham"/>
              </a:rPr>
              <a:t>En preparación</a:t>
            </a:r>
          </a:p>
          <a:p>
            <a:pPr marL="518160" lvl="1" indent="-259080" algn="l">
              <a:lnSpc>
                <a:spcPts val="2879"/>
              </a:lnSpc>
              <a:buFont typeface="Arial"/>
              <a:buChar char="•"/>
            </a:pPr>
            <a:r>
              <a:rPr lang="en-US" sz="2400">
                <a:solidFill>
                  <a:srgbClr val="FFFFFF"/>
                </a:solidFill>
                <a:latin typeface="Gotham"/>
                <a:ea typeface="Gotham"/>
                <a:cs typeface="Gotham"/>
                <a:sym typeface="Gotham"/>
              </a:rPr>
              <a:t>Activa</a:t>
            </a:r>
          </a:p>
          <a:p>
            <a:pPr marL="518160" lvl="1" indent="-259080" algn="l">
              <a:lnSpc>
                <a:spcPts val="2879"/>
              </a:lnSpc>
              <a:buFont typeface="Arial"/>
              <a:buChar char="•"/>
            </a:pPr>
            <a:r>
              <a:rPr lang="en-US" sz="2400">
                <a:solidFill>
                  <a:srgbClr val="FFFFFF"/>
                </a:solidFill>
                <a:latin typeface="Gotham"/>
                <a:ea typeface="Gotham"/>
                <a:cs typeface="Gotham"/>
                <a:sym typeface="Gotham"/>
              </a:rPr>
              <a:t>En revisión</a:t>
            </a:r>
          </a:p>
          <a:p>
            <a:pPr marL="518160" lvl="1" indent="-259080" algn="l">
              <a:lnSpc>
                <a:spcPts val="2879"/>
              </a:lnSpc>
              <a:buFont typeface="Arial"/>
              <a:buChar char="•"/>
            </a:pPr>
            <a:r>
              <a:rPr lang="en-US" sz="2400">
                <a:solidFill>
                  <a:srgbClr val="FFFFFF"/>
                </a:solidFill>
                <a:latin typeface="Gotham"/>
                <a:ea typeface="Gotham"/>
                <a:cs typeface="Gotham"/>
                <a:sym typeface="Gotham"/>
              </a:rPr>
              <a:t>Finalizada </a:t>
            </a:r>
          </a:p>
        </p:txBody>
      </p:sp>
      <p:sp>
        <p:nvSpPr>
          <p:cNvPr id="9" name="Freeform 9"/>
          <p:cNvSpPr/>
          <p:nvPr/>
        </p:nvSpPr>
        <p:spPr>
          <a:xfrm>
            <a:off x="17453702" y="1595704"/>
            <a:ext cx="1668596" cy="2181205"/>
          </a:xfrm>
          <a:custGeom>
            <a:avLst/>
            <a:gdLst/>
            <a:ahLst/>
            <a:cxnLst/>
            <a:rect l="l" t="t" r="r" b="b"/>
            <a:pathLst>
              <a:path w="1668596" h="2181205">
                <a:moveTo>
                  <a:pt x="0" y="0"/>
                </a:moveTo>
                <a:lnTo>
                  <a:pt x="1668596" y="0"/>
                </a:lnTo>
                <a:lnTo>
                  <a:pt x="1668596" y="2181205"/>
                </a:lnTo>
                <a:lnTo>
                  <a:pt x="0" y="2181205"/>
                </a:lnTo>
                <a:lnTo>
                  <a:pt x="0" y="0"/>
                </a:lnTo>
                <a:close/>
              </a:path>
            </a:pathLst>
          </a:custGeom>
          <a:blipFill>
            <a:blip r:embed="rId7">
              <a:extLst>
                <a:ext uri="{96DAC541-7B7A-43D3-8B79-37D633B846F1}">
                  <asvg:svgBlip xmlns:asvg="http://schemas.microsoft.com/office/drawing/2016/SVG/main" r:embed="rId8"/>
                </a:ext>
              </a:extLst>
            </a:blip>
            <a:stretch>
              <a:fillRect l="-29770"/>
            </a:stretch>
          </a:blipFill>
        </p:spPr>
        <p:txBody>
          <a:bodyPr/>
          <a:lstStyle/>
          <a:p>
            <a:endParaRPr lang="es-CL"/>
          </a:p>
        </p:txBody>
      </p:sp>
      <p:sp>
        <p:nvSpPr>
          <p:cNvPr id="10" name="Freeform 10"/>
          <p:cNvSpPr/>
          <p:nvPr/>
        </p:nvSpPr>
        <p:spPr>
          <a:xfrm>
            <a:off x="-363435" y="3454275"/>
            <a:ext cx="995305" cy="939280"/>
          </a:xfrm>
          <a:custGeom>
            <a:avLst/>
            <a:gdLst/>
            <a:ahLst/>
            <a:cxnLst/>
            <a:rect l="l" t="t" r="r" b="b"/>
            <a:pathLst>
              <a:path w="995305" h="939280">
                <a:moveTo>
                  <a:pt x="0" y="0"/>
                </a:moveTo>
                <a:lnTo>
                  <a:pt x="995305" y="0"/>
                </a:lnTo>
                <a:lnTo>
                  <a:pt x="995305" y="939281"/>
                </a:lnTo>
                <a:lnTo>
                  <a:pt x="0" y="939281"/>
                </a:lnTo>
                <a:lnTo>
                  <a:pt x="0" y="0"/>
                </a:lnTo>
                <a:close/>
              </a:path>
            </a:pathLst>
          </a:custGeom>
          <a:blipFill>
            <a:blip r:embed="rId9">
              <a:extLst>
                <a:ext uri="{96DAC541-7B7A-43D3-8B79-37D633B846F1}">
                  <asvg:svgBlip xmlns:asvg="http://schemas.microsoft.com/office/drawing/2016/SVG/main" r:embed="rId10"/>
                </a:ext>
              </a:extLst>
            </a:blip>
            <a:stretch>
              <a:fillRect l="-77176" t="-132220" r="-40378"/>
            </a:stretch>
          </a:blipFill>
        </p:spPr>
        <p:txBody>
          <a:bodyPr/>
          <a:lstStyle/>
          <a:p>
            <a:endParaRPr lang="es-CL"/>
          </a:p>
        </p:txBody>
      </p:sp>
      <p:sp>
        <p:nvSpPr>
          <p:cNvPr id="11" name="AutoShape 11"/>
          <p:cNvSpPr/>
          <p:nvPr/>
        </p:nvSpPr>
        <p:spPr>
          <a:xfrm flipV="1">
            <a:off x="1222727" y="9210675"/>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12" name="Freeform 12"/>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11"/>
            <a:stretch>
              <a:fillRect/>
            </a:stretch>
          </a:blipFill>
          <a:ln w="38100" cap="sq">
            <a:solidFill>
              <a:srgbClr val="FAFAFA"/>
            </a:solidFill>
            <a:prstDash val="solid"/>
            <a:miter/>
          </a:ln>
        </p:spPr>
        <p:txBody>
          <a:bodyPr/>
          <a:lstStyle/>
          <a:p>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repeatCount="indefinite" fill="remove"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17194" t="160" r="5126" b="160"/>
          <a:stretch>
            <a:fillRect/>
          </a:stretch>
        </p:blipFill>
        <p:spPr>
          <a:xfrm>
            <a:off x="6184969" y="1456669"/>
            <a:ext cx="11529212" cy="8321882"/>
          </a:xfrm>
          <a:prstGeom prst="rect">
            <a:avLst/>
          </a:prstGeom>
        </p:spPr>
      </p:pic>
      <p:grpSp>
        <p:nvGrpSpPr>
          <p:cNvPr id="3" name="Group 3"/>
          <p:cNvGrpSpPr/>
          <p:nvPr/>
        </p:nvGrpSpPr>
        <p:grpSpPr>
          <a:xfrm>
            <a:off x="274476" y="181610"/>
            <a:ext cx="2350747" cy="2087286"/>
            <a:chOff x="0" y="0"/>
            <a:chExt cx="1020942" cy="906519"/>
          </a:xfrm>
        </p:grpSpPr>
        <p:sp>
          <p:nvSpPr>
            <p:cNvPr id="4" name="Freeform 4"/>
            <p:cNvSpPr/>
            <p:nvPr/>
          </p:nvSpPr>
          <p:spPr>
            <a:xfrm>
              <a:off x="0" y="0"/>
              <a:ext cx="1020942" cy="906519"/>
            </a:xfrm>
            <a:custGeom>
              <a:avLst/>
              <a:gdLst/>
              <a:ahLst/>
              <a:cxnLst/>
              <a:rect l="l" t="t" r="r" b="b"/>
              <a:pathLst>
                <a:path w="1020942" h="906519">
                  <a:moveTo>
                    <a:pt x="164669" y="0"/>
                  </a:moveTo>
                  <a:lnTo>
                    <a:pt x="856273" y="0"/>
                  </a:lnTo>
                  <a:cubicBezTo>
                    <a:pt x="899946" y="0"/>
                    <a:pt x="941830" y="17349"/>
                    <a:pt x="972712" y="48231"/>
                  </a:cubicBezTo>
                  <a:cubicBezTo>
                    <a:pt x="1003593" y="79112"/>
                    <a:pt x="1020942" y="120996"/>
                    <a:pt x="1020942" y="164669"/>
                  </a:cubicBezTo>
                  <a:lnTo>
                    <a:pt x="1020942" y="741850"/>
                  </a:lnTo>
                  <a:cubicBezTo>
                    <a:pt x="1020942" y="832794"/>
                    <a:pt x="947217" y="906519"/>
                    <a:pt x="856273" y="906519"/>
                  </a:cubicBezTo>
                  <a:lnTo>
                    <a:pt x="164669" y="906519"/>
                  </a:lnTo>
                  <a:cubicBezTo>
                    <a:pt x="120996" y="906519"/>
                    <a:pt x="79112" y="889170"/>
                    <a:pt x="48231" y="858289"/>
                  </a:cubicBezTo>
                  <a:cubicBezTo>
                    <a:pt x="17349" y="827407"/>
                    <a:pt x="0" y="785523"/>
                    <a:pt x="0" y="741850"/>
                  </a:cubicBezTo>
                  <a:lnTo>
                    <a:pt x="0" y="164669"/>
                  </a:lnTo>
                  <a:cubicBezTo>
                    <a:pt x="0" y="120996"/>
                    <a:pt x="17349" y="79112"/>
                    <a:pt x="48231" y="48231"/>
                  </a:cubicBezTo>
                  <a:cubicBezTo>
                    <a:pt x="79112" y="17349"/>
                    <a:pt x="120996" y="0"/>
                    <a:pt x="164669" y="0"/>
                  </a:cubicBezTo>
                  <a:close/>
                </a:path>
              </a:pathLst>
            </a:custGeom>
            <a:solidFill>
              <a:srgbClr val="74E8AE"/>
            </a:solidFill>
          </p:spPr>
          <p:txBody>
            <a:bodyPr/>
            <a:lstStyle/>
            <a:p>
              <a:endParaRPr lang="es-CL"/>
            </a:p>
          </p:txBody>
        </p:sp>
        <p:sp>
          <p:nvSpPr>
            <p:cNvPr id="5" name="TextBox 5"/>
            <p:cNvSpPr txBox="1"/>
            <p:nvPr/>
          </p:nvSpPr>
          <p:spPr>
            <a:xfrm>
              <a:off x="0" y="28575"/>
              <a:ext cx="1020942" cy="877944"/>
            </a:xfrm>
            <a:prstGeom prst="rect">
              <a:avLst/>
            </a:prstGeom>
          </p:spPr>
          <p:txBody>
            <a:bodyPr lIns="50800" tIns="50800" rIns="50800" bIns="50800" rtlCol="0" anchor="ctr"/>
            <a:lstStyle/>
            <a:p>
              <a:pPr algn="ctr">
                <a:lnSpc>
                  <a:spcPts val="1800"/>
                </a:lnSpc>
              </a:pPr>
              <a:endParaRPr/>
            </a:p>
          </p:txBody>
        </p:sp>
      </p:grpSp>
      <p:sp>
        <p:nvSpPr>
          <p:cNvPr id="6" name="Freeform 6"/>
          <p:cNvSpPr/>
          <p:nvPr/>
        </p:nvSpPr>
        <p:spPr>
          <a:xfrm>
            <a:off x="509445" y="584601"/>
            <a:ext cx="1880811" cy="1281302"/>
          </a:xfrm>
          <a:custGeom>
            <a:avLst/>
            <a:gdLst/>
            <a:ahLst/>
            <a:cxnLst/>
            <a:rect l="l" t="t" r="r" b="b"/>
            <a:pathLst>
              <a:path w="1880811" h="1281302">
                <a:moveTo>
                  <a:pt x="0" y="0"/>
                </a:moveTo>
                <a:lnTo>
                  <a:pt x="1880811" y="0"/>
                </a:lnTo>
                <a:lnTo>
                  <a:pt x="1880811" y="1281303"/>
                </a:lnTo>
                <a:lnTo>
                  <a:pt x="0" y="12813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L"/>
          </a:p>
        </p:txBody>
      </p:sp>
      <p:sp>
        <p:nvSpPr>
          <p:cNvPr id="7" name="TextBox 7"/>
          <p:cNvSpPr txBox="1"/>
          <p:nvPr/>
        </p:nvSpPr>
        <p:spPr>
          <a:xfrm>
            <a:off x="2873377" y="172085"/>
            <a:ext cx="2350747" cy="725327"/>
          </a:xfrm>
          <a:prstGeom prst="rect">
            <a:avLst/>
          </a:prstGeom>
        </p:spPr>
        <p:txBody>
          <a:bodyPr wrap="square" lIns="0" tIns="0" rIns="0" bIns="0" rtlCol="0" anchor="t">
            <a:spAutoFit/>
          </a:bodyPr>
          <a:lstStyle/>
          <a:p>
            <a:pPr marL="0" lvl="0" indent="0" algn="l">
              <a:lnSpc>
                <a:spcPts val="5600"/>
              </a:lnSpc>
              <a:spcBef>
                <a:spcPct val="0"/>
              </a:spcBef>
            </a:pPr>
            <a:r>
              <a:rPr lang="en-US" sz="5600" b="1" u="none" strike="noStrike" dirty="0">
                <a:solidFill>
                  <a:srgbClr val="74E8AE"/>
                </a:solidFill>
                <a:latin typeface="ITC Avant Garde Gothic Bold"/>
                <a:ea typeface="ITC Avant Garde Gothic Bold"/>
                <a:cs typeface="ITC Avant Garde Gothic Bold"/>
                <a:sym typeface="ITC Avant Garde Gothic Bold"/>
              </a:rPr>
              <a:t>Pujas</a:t>
            </a:r>
          </a:p>
        </p:txBody>
      </p:sp>
      <p:sp>
        <p:nvSpPr>
          <p:cNvPr id="8" name="TextBox 8"/>
          <p:cNvSpPr txBox="1"/>
          <p:nvPr/>
        </p:nvSpPr>
        <p:spPr>
          <a:xfrm>
            <a:off x="509445" y="3219919"/>
            <a:ext cx="5529331" cy="3619500"/>
          </a:xfrm>
          <a:prstGeom prst="rect">
            <a:avLst/>
          </a:prstGeom>
        </p:spPr>
        <p:txBody>
          <a:bodyPr lIns="0" tIns="0" rIns="0" bIns="0" rtlCol="0" anchor="t">
            <a:spAutoFit/>
          </a:bodyPr>
          <a:lstStyle/>
          <a:p>
            <a:pPr algn="l">
              <a:lnSpc>
                <a:spcPts val="2879"/>
              </a:lnSpc>
            </a:pPr>
            <a:r>
              <a:rPr lang="en-US" sz="2400">
                <a:solidFill>
                  <a:srgbClr val="FFFFFF"/>
                </a:solidFill>
                <a:latin typeface="Gotham"/>
                <a:ea typeface="Gotham"/>
                <a:cs typeface="Gotham"/>
                <a:sym typeface="Gotham"/>
              </a:rPr>
              <a:t>La puja mínima admitida solo es la que el administrador/diseñador ingreso.</a:t>
            </a:r>
          </a:p>
          <a:p>
            <a:pPr algn="l">
              <a:lnSpc>
                <a:spcPts val="2879"/>
              </a:lnSpc>
            </a:pPr>
            <a:endParaRPr lang="en-US" sz="2400">
              <a:solidFill>
                <a:srgbClr val="FFFFFF"/>
              </a:solidFill>
              <a:latin typeface="Gotham"/>
              <a:ea typeface="Gotham"/>
              <a:cs typeface="Gotham"/>
              <a:sym typeface="Gotham"/>
            </a:endParaRPr>
          </a:p>
          <a:p>
            <a:pPr algn="l">
              <a:lnSpc>
                <a:spcPts val="2879"/>
              </a:lnSpc>
            </a:pPr>
            <a:r>
              <a:rPr lang="en-US" sz="2400">
                <a:solidFill>
                  <a:srgbClr val="FFFFFF"/>
                </a:solidFill>
                <a:latin typeface="Gotham"/>
                <a:ea typeface="Gotham"/>
                <a:cs typeface="Gotham"/>
                <a:sym typeface="Gotham"/>
              </a:rPr>
              <a:t>Una vez terminada la subasta, pasa a revisión.</a:t>
            </a:r>
          </a:p>
          <a:p>
            <a:pPr algn="l">
              <a:lnSpc>
                <a:spcPts val="2879"/>
              </a:lnSpc>
            </a:pPr>
            <a:endParaRPr lang="en-US" sz="2400">
              <a:solidFill>
                <a:srgbClr val="FFFFFF"/>
              </a:solidFill>
              <a:latin typeface="Gotham"/>
              <a:ea typeface="Gotham"/>
              <a:cs typeface="Gotham"/>
              <a:sym typeface="Gotham"/>
            </a:endParaRPr>
          </a:p>
          <a:p>
            <a:pPr algn="l">
              <a:lnSpc>
                <a:spcPts val="2879"/>
              </a:lnSpc>
            </a:pPr>
            <a:r>
              <a:rPr lang="en-US" sz="2400">
                <a:solidFill>
                  <a:srgbClr val="FFFFFF"/>
                </a:solidFill>
                <a:latin typeface="Gotham"/>
                <a:ea typeface="Gotham"/>
                <a:cs typeface="Gotham"/>
                <a:sym typeface="Gotham"/>
              </a:rPr>
              <a:t>Se manda un correo vía smtp para comunicarle al ganador que tiene que pagar la suma que pujó.</a:t>
            </a:r>
          </a:p>
        </p:txBody>
      </p:sp>
      <p:sp>
        <p:nvSpPr>
          <p:cNvPr id="9" name="Freeform 9"/>
          <p:cNvSpPr/>
          <p:nvPr/>
        </p:nvSpPr>
        <p:spPr>
          <a:xfrm rot="-5400000">
            <a:off x="9808118" y="-1305932"/>
            <a:ext cx="1998044" cy="2611863"/>
          </a:xfrm>
          <a:custGeom>
            <a:avLst/>
            <a:gdLst/>
            <a:ahLst/>
            <a:cxnLst/>
            <a:rect l="l" t="t" r="r" b="b"/>
            <a:pathLst>
              <a:path w="1998044" h="2611863">
                <a:moveTo>
                  <a:pt x="0" y="0"/>
                </a:moveTo>
                <a:lnTo>
                  <a:pt x="1998044" y="0"/>
                </a:lnTo>
                <a:lnTo>
                  <a:pt x="1998044" y="2611864"/>
                </a:lnTo>
                <a:lnTo>
                  <a:pt x="0" y="2611864"/>
                </a:lnTo>
                <a:lnTo>
                  <a:pt x="0" y="0"/>
                </a:lnTo>
                <a:close/>
              </a:path>
            </a:pathLst>
          </a:custGeom>
          <a:blipFill>
            <a:blip r:embed="rId7">
              <a:extLst>
                <a:ext uri="{96DAC541-7B7A-43D3-8B79-37D633B846F1}">
                  <asvg:svgBlip xmlns:asvg="http://schemas.microsoft.com/office/drawing/2016/SVG/main" r:embed="rId8"/>
                </a:ext>
              </a:extLst>
            </a:blip>
            <a:stretch>
              <a:fillRect l="-29770"/>
            </a:stretch>
          </a:blipFill>
        </p:spPr>
        <p:txBody>
          <a:bodyPr/>
          <a:lstStyle/>
          <a:p>
            <a:endParaRPr lang="es-CL"/>
          </a:p>
        </p:txBody>
      </p:sp>
      <p:sp>
        <p:nvSpPr>
          <p:cNvPr id="10" name="Freeform 10"/>
          <p:cNvSpPr/>
          <p:nvPr/>
        </p:nvSpPr>
        <p:spPr>
          <a:xfrm>
            <a:off x="-437192" y="9258300"/>
            <a:ext cx="1465892" cy="1383379"/>
          </a:xfrm>
          <a:custGeom>
            <a:avLst/>
            <a:gdLst/>
            <a:ahLst/>
            <a:cxnLst/>
            <a:rect l="l" t="t" r="r" b="b"/>
            <a:pathLst>
              <a:path w="1465892" h="1383379">
                <a:moveTo>
                  <a:pt x="0" y="0"/>
                </a:moveTo>
                <a:lnTo>
                  <a:pt x="1465892" y="0"/>
                </a:lnTo>
                <a:lnTo>
                  <a:pt x="1465892" y="1383379"/>
                </a:lnTo>
                <a:lnTo>
                  <a:pt x="0" y="1383379"/>
                </a:lnTo>
                <a:lnTo>
                  <a:pt x="0" y="0"/>
                </a:lnTo>
                <a:close/>
              </a:path>
            </a:pathLst>
          </a:custGeom>
          <a:blipFill>
            <a:blip r:embed="rId9">
              <a:extLst>
                <a:ext uri="{96DAC541-7B7A-43D3-8B79-37D633B846F1}">
                  <asvg:svgBlip xmlns:asvg="http://schemas.microsoft.com/office/drawing/2016/SVG/main" r:embed="rId10"/>
                </a:ext>
              </a:extLst>
            </a:blip>
            <a:stretch>
              <a:fillRect l="-77176" t="-132220" r="-40378"/>
            </a:stretch>
          </a:blipFill>
        </p:spPr>
        <p:txBody>
          <a:bodyPr/>
          <a:lstStyle/>
          <a:p>
            <a:endParaRPr lang="es-CL"/>
          </a:p>
        </p:txBody>
      </p:sp>
      <p:sp>
        <p:nvSpPr>
          <p:cNvPr id="11" name="AutoShape 11"/>
          <p:cNvSpPr/>
          <p:nvPr/>
        </p:nvSpPr>
        <p:spPr>
          <a:xfrm flipV="1">
            <a:off x="509445" y="7364023"/>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12" name="Freeform 12"/>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11"/>
            <a:stretch>
              <a:fillRect/>
            </a:stretch>
          </a:blipFill>
          <a:ln w="38100" cap="sq">
            <a:solidFill>
              <a:srgbClr val="FAFAFA"/>
            </a:solidFill>
            <a:prstDash val="solid"/>
            <a:miter/>
          </a:ln>
        </p:spPr>
        <p:txBody>
          <a:bodyPr/>
          <a:lstStyle/>
          <a:p>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74476" y="181610"/>
            <a:ext cx="2350747" cy="2087286"/>
            <a:chOff x="0" y="0"/>
            <a:chExt cx="1020942" cy="906519"/>
          </a:xfrm>
        </p:grpSpPr>
        <p:sp>
          <p:nvSpPr>
            <p:cNvPr id="3" name="Freeform 3"/>
            <p:cNvSpPr/>
            <p:nvPr/>
          </p:nvSpPr>
          <p:spPr>
            <a:xfrm>
              <a:off x="0" y="0"/>
              <a:ext cx="1020942" cy="906519"/>
            </a:xfrm>
            <a:custGeom>
              <a:avLst/>
              <a:gdLst/>
              <a:ahLst/>
              <a:cxnLst/>
              <a:rect l="l" t="t" r="r" b="b"/>
              <a:pathLst>
                <a:path w="1020942" h="906519">
                  <a:moveTo>
                    <a:pt x="164669" y="0"/>
                  </a:moveTo>
                  <a:lnTo>
                    <a:pt x="856273" y="0"/>
                  </a:lnTo>
                  <a:cubicBezTo>
                    <a:pt x="899946" y="0"/>
                    <a:pt x="941830" y="17349"/>
                    <a:pt x="972712" y="48231"/>
                  </a:cubicBezTo>
                  <a:cubicBezTo>
                    <a:pt x="1003593" y="79112"/>
                    <a:pt x="1020942" y="120996"/>
                    <a:pt x="1020942" y="164669"/>
                  </a:cubicBezTo>
                  <a:lnTo>
                    <a:pt x="1020942" y="741850"/>
                  </a:lnTo>
                  <a:cubicBezTo>
                    <a:pt x="1020942" y="832794"/>
                    <a:pt x="947217" y="906519"/>
                    <a:pt x="856273" y="906519"/>
                  </a:cubicBezTo>
                  <a:lnTo>
                    <a:pt x="164669" y="906519"/>
                  </a:lnTo>
                  <a:cubicBezTo>
                    <a:pt x="120996" y="906519"/>
                    <a:pt x="79112" y="889170"/>
                    <a:pt x="48231" y="858289"/>
                  </a:cubicBezTo>
                  <a:cubicBezTo>
                    <a:pt x="17349" y="827407"/>
                    <a:pt x="0" y="785523"/>
                    <a:pt x="0" y="741850"/>
                  </a:cubicBezTo>
                  <a:lnTo>
                    <a:pt x="0" y="164669"/>
                  </a:lnTo>
                  <a:cubicBezTo>
                    <a:pt x="0" y="120996"/>
                    <a:pt x="17349" y="79112"/>
                    <a:pt x="48231" y="48231"/>
                  </a:cubicBezTo>
                  <a:cubicBezTo>
                    <a:pt x="79112" y="17349"/>
                    <a:pt x="120996" y="0"/>
                    <a:pt x="164669" y="0"/>
                  </a:cubicBezTo>
                  <a:close/>
                </a:path>
              </a:pathLst>
            </a:custGeom>
            <a:solidFill>
              <a:srgbClr val="74E8AE"/>
            </a:solidFill>
          </p:spPr>
          <p:txBody>
            <a:bodyPr/>
            <a:lstStyle/>
            <a:p>
              <a:endParaRPr lang="es-CL"/>
            </a:p>
          </p:txBody>
        </p:sp>
        <p:sp>
          <p:nvSpPr>
            <p:cNvPr id="4" name="TextBox 4"/>
            <p:cNvSpPr txBox="1"/>
            <p:nvPr/>
          </p:nvSpPr>
          <p:spPr>
            <a:xfrm>
              <a:off x="0" y="28575"/>
              <a:ext cx="1020942" cy="877944"/>
            </a:xfrm>
            <a:prstGeom prst="rect">
              <a:avLst/>
            </a:prstGeom>
          </p:spPr>
          <p:txBody>
            <a:bodyPr lIns="50800" tIns="50800" rIns="50800" bIns="50800" rtlCol="0" anchor="ctr"/>
            <a:lstStyle/>
            <a:p>
              <a:pPr algn="ctr">
                <a:lnSpc>
                  <a:spcPts val="1800"/>
                </a:lnSpc>
              </a:pPr>
              <a:endParaRPr/>
            </a:p>
          </p:txBody>
        </p:sp>
      </p:grpSp>
      <p:sp>
        <p:nvSpPr>
          <p:cNvPr id="5" name="Freeform 5"/>
          <p:cNvSpPr/>
          <p:nvPr/>
        </p:nvSpPr>
        <p:spPr>
          <a:xfrm>
            <a:off x="509445" y="584601"/>
            <a:ext cx="1880811" cy="1281302"/>
          </a:xfrm>
          <a:custGeom>
            <a:avLst/>
            <a:gdLst/>
            <a:ahLst/>
            <a:cxnLst/>
            <a:rect l="l" t="t" r="r" b="b"/>
            <a:pathLst>
              <a:path w="1880811" h="1281302">
                <a:moveTo>
                  <a:pt x="0" y="0"/>
                </a:moveTo>
                <a:lnTo>
                  <a:pt x="1880811" y="0"/>
                </a:lnTo>
                <a:lnTo>
                  <a:pt x="1880811" y="1281303"/>
                </a:lnTo>
                <a:lnTo>
                  <a:pt x="0" y="12813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pic>
        <p:nvPicPr>
          <p:cNvPr id="6" name="Picture 6">
            <a:hlinkClick r:id="" action="ppaction://media"/>
          </p:cNvPr>
          <p:cNvPicPr>
            <a:picLocks noChangeAspect="1"/>
          </p:cNvPicPr>
          <p:nvPr>
            <a:videoFile r:link="rId1"/>
            <p:extLst>
              <p:ext uri="{DAA4B4D4-6D71-4841-9C94-3DE7FCFB9230}">
                <p14:media xmlns:p14="http://schemas.microsoft.com/office/powerpoint/2010/main" r:embed="rId2">
                  <p14:trim st="4870" end="14173.334"/>
                </p14:media>
              </p:ext>
            </p:extLst>
          </p:nvPr>
        </p:nvPicPr>
        <p:blipFill>
          <a:blip r:embed="rId6"/>
          <a:srcRect/>
          <a:stretch>
            <a:fillRect/>
          </a:stretch>
        </p:blipFill>
        <p:spPr>
          <a:xfrm>
            <a:off x="6881963" y="2459104"/>
            <a:ext cx="10821156" cy="6086901"/>
          </a:xfrm>
          <a:prstGeom prst="rect">
            <a:avLst/>
          </a:prstGeom>
        </p:spPr>
      </p:pic>
      <p:sp>
        <p:nvSpPr>
          <p:cNvPr id="7" name="TextBox 7"/>
          <p:cNvSpPr txBox="1"/>
          <p:nvPr/>
        </p:nvSpPr>
        <p:spPr>
          <a:xfrm>
            <a:off x="2825826" y="792183"/>
            <a:ext cx="5913834" cy="856615"/>
          </a:xfrm>
          <a:prstGeom prst="rect">
            <a:avLst/>
          </a:prstGeom>
        </p:spPr>
        <p:txBody>
          <a:bodyPr lIns="0" tIns="0" rIns="0" bIns="0" rtlCol="0" anchor="t">
            <a:spAutoFit/>
          </a:bodyPr>
          <a:lstStyle/>
          <a:p>
            <a:pPr marL="0" lvl="0" indent="0" algn="l">
              <a:lnSpc>
                <a:spcPts val="5600"/>
              </a:lnSpc>
              <a:spcBef>
                <a:spcPct val="0"/>
              </a:spcBef>
            </a:pPr>
            <a:r>
              <a:rPr lang="en-US" sz="5600" b="1">
                <a:solidFill>
                  <a:srgbClr val="74E8AE"/>
                </a:solidFill>
                <a:latin typeface="ITC Avant Garde Gothic Bold"/>
                <a:ea typeface="ITC Avant Garde Gothic Bold"/>
                <a:cs typeface="ITC Avant Garde Gothic Bold"/>
                <a:sym typeface="ITC Avant Garde Gothic Bold"/>
              </a:rPr>
              <a:t>Pago de la puja</a:t>
            </a:r>
          </a:p>
        </p:txBody>
      </p:sp>
      <p:sp>
        <p:nvSpPr>
          <p:cNvPr id="8" name="TextBox 8"/>
          <p:cNvSpPr txBox="1"/>
          <p:nvPr/>
        </p:nvSpPr>
        <p:spPr>
          <a:xfrm>
            <a:off x="509445" y="3686461"/>
            <a:ext cx="6050537" cy="3657600"/>
          </a:xfrm>
          <a:prstGeom prst="rect">
            <a:avLst/>
          </a:prstGeom>
        </p:spPr>
        <p:txBody>
          <a:bodyPr lIns="0" tIns="0" rIns="0" bIns="0" rtlCol="0" anchor="t">
            <a:spAutoFit/>
          </a:bodyPr>
          <a:lstStyle/>
          <a:p>
            <a:pPr algn="l">
              <a:lnSpc>
                <a:spcPts val="3631"/>
              </a:lnSpc>
            </a:pPr>
            <a:r>
              <a:rPr lang="en-US" sz="3026">
                <a:solidFill>
                  <a:srgbClr val="FFFFFF"/>
                </a:solidFill>
                <a:latin typeface="Gotham"/>
                <a:ea typeface="Gotham"/>
                <a:cs typeface="Gotham"/>
                <a:sym typeface="Gotham"/>
              </a:rPr>
              <a:t>El pago se realiza mediante la api de webpay.</a:t>
            </a:r>
          </a:p>
          <a:p>
            <a:pPr algn="l">
              <a:lnSpc>
                <a:spcPts val="3631"/>
              </a:lnSpc>
            </a:pPr>
            <a:endParaRPr lang="en-US" sz="3026">
              <a:solidFill>
                <a:srgbClr val="FFFFFF"/>
              </a:solidFill>
              <a:latin typeface="Gotham"/>
              <a:ea typeface="Gotham"/>
              <a:cs typeface="Gotham"/>
              <a:sym typeface="Gotham"/>
            </a:endParaRPr>
          </a:p>
          <a:p>
            <a:pPr algn="l">
              <a:lnSpc>
                <a:spcPts val="3631"/>
              </a:lnSpc>
            </a:pPr>
            <a:r>
              <a:rPr lang="en-US" sz="3026">
                <a:solidFill>
                  <a:srgbClr val="FFFFFF"/>
                </a:solidFill>
                <a:latin typeface="Gotham"/>
                <a:ea typeface="Gotham"/>
                <a:cs typeface="Gotham"/>
                <a:sym typeface="Gotham"/>
              </a:rPr>
              <a:t>Acepta tarjetas admitidas por webpay.</a:t>
            </a:r>
          </a:p>
          <a:p>
            <a:pPr algn="l">
              <a:lnSpc>
                <a:spcPts val="3631"/>
              </a:lnSpc>
            </a:pPr>
            <a:endParaRPr lang="en-US" sz="3026">
              <a:solidFill>
                <a:srgbClr val="FFFFFF"/>
              </a:solidFill>
              <a:latin typeface="Gotham"/>
              <a:ea typeface="Gotham"/>
              <a:cs typeface="Gotham"/>
              <a:sym typeface="Gotham"/>
            </a:endParaRPr>
          </a:p>
          <a:p>
            <a:pPr algn="l">
              <a:lnSpc>
                <a:spcPts val="3631"/>
              </a:lnSpc>
            </a:pPr>
            <a:r>
              <a:rPr lang="en-US" sz="3026">
                <a:solidFill>
                  <a:srgbClr val="FFFFFF"/>
                </a:solidFill>
                <a:latin typeface="Gotham"/>
                <a:ea typeface="Gotham"/>
                <a:cs typeface="Gotham"/>
                <a:sym typeface="Gotham"/>
              </a:rPr>
              <a:t>Se crea un voucher que es enviado al correo.</a:t>
            </a:r>
          </a:p>
        </p:txBody>
      </p:sp>
      <p:sp>
        <p:nvSpPr>
          <p:cNvPr id="9" name="Freeform 9"/>
          <p:cNvSpPr/>
          <p:nvPr/>
        </p:nvSpPr>
        <p:spPr>
          <a:xfrm rot="5400000">
            <a:off x="12735541" y="-1450595"/>
            <a:ext cx="2219377" cy="2901191"/>
          </a:xfrm>
          <a:custGeom>
            <a:avLst/>
            <a:gdLst/>
            <a:ahLst/>
            <a:cxnLst/>
            <a:rect l="l" t="t" r="r" b="b"/>
            <a:pathLst>
              <a:path w="2219377" h="2901191">
                <a:moveTo>
                  <a:pt x="0" y="0"/>
                </a:moveTo>
                <a:lnTo>
                  <a:pt x="2219376" y="0"/>
                </a:lnTo>
                <a:lnTo>
                  <a:pt x="2219376" y="2901190"/>
                </a:lnTo>
                <a:lnTo>
                  <a:pt x="0" y="2901190"/>
                </a:lnTo>
                <a:lnTo>
                  <a:pt x="0" y="0"/>
                </a:lnTo>
                <a:close/>
              </a:path>
            </a:pathLst>
          </a:custGeom>
          <a:blipFill>
            <a:blip r:embed="rId7">
              <a:extLst>
                <a:ext uri="{96DAC541-7B7A-43D3-8B79-37D633B846F1}">
                  <asvg:svgBlip xmlns:asvg="http://schemas.microsoft.com/office/drawing/2016/SVG/main" r:embed="rId8"/>
                </a:ext>
              </a:extLst>
            </a:blip>
            <a:stretch>
              <a:fillRect l="-29770"/>
            </a:stretch>
          </a:blipFill>
        </p:spPr>
        <p:txBody>
          <a:bodyPr/>
          <a:lstStyle/>
          <a:p>
            <a:endParaRPr lang="es-CL"/>
          </a:p>
        </p:txBody>
      </p:sp>
      <p:sp>
        <p:nvSpPr>
          <p:cNvPr id="10" name="Freeform 10"/>
          <p:cNvSpPr/>
          <p:nvPr/>
        </p:nvSpPr>
        <p:spPr>
          <a:xfrm>
            <a:off x="11064925" y="9703615"/>
            <a:ext cx="1833955" cy="1730724"/>
          </a:xfrm>
          <a:custGeom>
            <a:avLst/>
            <a:gdLst/>
            <a:ahLst/>
            <a:cxnLst/>
            <a:rect l="l" t="t" r="r" b="b"/>
            <a:pathLst>
              <a:path w="1833955" h="1730724">
                <a:moveTo>
                  <a:pt x="0" y="0"/>
                </a:moveTo>
                <a:lnTo>
                  <a:pt x="1833955" y="0"/>
                </a:lnTo>
                <a:lnTo>
                  <a:pt x="1833955" y="1730725"/>
                </a:lnTo>
                <a:lnTo>
                  <a:pt x="0" y="1730725"/>
                </a:lnTo>
                <a:lnTo>
                  <a:pt x="0" y="0"/>
                </a:lnTo>
                <a:close/>
              </a:path>
            </a:pathLst>
          </a:custGeom>
          <a:blipFill>
            <a:blip r:embed="rId9">
              <a:extLst>
                <a:ext uri="{96DAC541-7B7A-43D3-8B79-37D633B846F1}">
                  <asvg:svgBlip xmlns:asvg="http://schemas.microsoft.com/office/drawing/2016/SVG/main" r:embed="rId10"/>
                </a:ext>
              </a:extLst>
            </a:blip>
            <a:stretch>
              <a:fillRect l="-77176" t="-132220" r="-40378"/>
            </a:stretch>
          </a:blipFill>
        </p:spPr>
        <p:txBody>
          <a:bodyPr/>
          <a:lstStyle/>
          <a:p>
            <a:endParaRPr lang="es-CL"/>
          </a:p>
        </p:txBody>
      </p:sp>
      <p:sp>
        <p:nvSpPr>
          <p:cNvPr id="11" name="AutoShape 11"/>
          <p:cNvSpPr/>
          <p:nvPr/>
        </p:nvSpPr>
        <p:spPr>
          <a:xfrm flipV="1">
            <a:off x="509445" y="7738128"/>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12" name="Freeform 12"/>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11"/>
            <a:stretch>
              <a:fillRect/>
            </a:stretch>
          </a:blipFill>
          <a:ln w="38100" cap="sq">
            <a:solidFill>
              <a:srgbClr val="FAFAFA"/>
            </a:solidFill>
            <a:prstDash val="solid"/>
            <a:miter/>
          </a:ln>
        </p:spPr>
        <p:txBody>
          <a:bodyPr/>
          <a:lstStyle/>
          <a:p>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repeatCount="indefinite" fill="remove"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82339" y="269462"/>
            <a:ext cx="3242317" cy="2878932"/>
            <a:chOff x="0" y="0"/>
            <a:chExt cx="1020942" cy="906519"/>
          </a:xfrm>
        </p:grpSpPr>
        <p:sp>
          <p:nvSpPr>
            <p:cNvPr id="3" name="Freeform 3"/>
            <p:cNvSpPr/>
            <p:nvPr/>
          </p:nvSpPr>
          <p:spPr>
            <a:xfrm>
              <a:off x="0" y="0"/>
              <a:ext cx="1020942" cy="906519"/>
            </a:xfrm>
            <a:custGeom>
              <a:avLst/>
              <a:gdLst/>
              <a:ahLst/>
              <a:cxnLst/>
              <a:rect l="l" t="t" r="r" b="b"/>
              <a:pathLst>
                <a:path w="1020942" h="906519">
                  <a:moveTo>
                    <a:pt x="119389" y="0"/>
                  </a:moveTo>
                  <a:lnTo>
                    <a:pt x="901554" y="0"/>
                  </a:lnTo>
                  <a:cubicBezTo>
                    <a:pt x="933217" y="0"/>
                    <a:pt x="963584" y="12578"/>
                    <a:pt x="985974" y="34968"/>
                  </a:cubicBezTo>
                  <a:cubicBezTo>
                    <a:pt x="1008364" y="57358"/>
                    <a:pt x="1020942" y="87725"/>
                    <a:pt x="1020942" y="119389"/>
                  </a:cubicBezTo>
                  <a:lnTo>
                    <a:pt x="1020942" y="787131"/>
                  </a:lnTo>
                  <a:cubicBezTo>
                    <a:pt x="1020942" y="818794"/>
                    <a:pt x="1008364" y="849162"/>
                    <a:pt x="985974" y="871551"/>
                  </a:cubicBezTo>
                  <a:cubicBezTo>
                    <a:pt x="963584" y="893941"/>
                    <a:pt x="933217" y="906519"/>
                    <a:pt x="901554" y="906519"/>
                  </a:cubicBezTo>
                  <a:lnTo>
                    <a:pt x="119389" y="906519"/>
                  </a:lnTo>
                  <a:cubicBezTo>
                    <a:pt x="87725" y="906519"/>
                    <a:pt x="57358" y="893941"/>
                    <a:pt x="34968" y="871551"/>
                  </a:cubicBezTo>
                  <a:cubicBezTo>
                    <a:pt x="12578" y="849162"/>
                    <a:pt x="0" y="818794"/>
                    <a:pt x="0" y="787131"/>
                  </a:cubicBezTo>
                  <a:lnTo>
                    <a:pt x="0" y="119389"/>
                  </a:lnTo>
                  <a:cubicBezTo>
                    <a:pt x="0" y="87725"/>
                    <a:pt x="12578" y="57358"/>
                    <a:pt x="34968" y="34968"/>
                  </a:cubicBezTo>
                  <a:cubicBezTo>
                    <a:pt x="57358" y="12578"/>
                    <a:pt x="87725" y="0"/>
                    <a:pt x="119389" y="0"/>
                  </a:cubicBezTo>
                  <a:close/>
                </a:path>
              </a:pathLst>
            </a:custGeom>
            <a:solidFill>
              <a:srgbClr val="FFFFFF"/>
            </a:solidFill>
          </p:spPr>
          <p:txBody>
            <a:bodyPr/>
            <a:lstStyle/>
            <a:p>
              <a:endParaRPr lang="es-CL"/>
            </a:p>
          </p:txBody>
        </p:sp>
        <p:sp>
          <p:nvSpPr>
            <p:cNvPr id="4" name="TextBox 4"/>
            <p:cNvSpPr txBox="1"/>
            <p:nvPr/>
          </p:nvSpPr>
          <p:spPr>
            <a:xfrm>
              <a:off x="0" y="28575"/>
              <a:ext cx="1020942" cy="877944"/>
            </a:xfrm>
            <a:prstGeom prst="rect">
              <a:avLst/>
            </a:prstGeom>
          </p:spPr>
          <p:txBody>
            <a:bodyPr lIns="50800" tIns="50800" rIns="50800" bIns="50800" rtlCol="0" anchor="ctr"/>
            <a:lstStyle/>
            <a:p>
              <a:pPr algn="ctr">
                <a:lnSpc>
                  <a:spcPts val="1800"/>
                </a:lnSpc>
              </a:pPr>
              <a:endParaRPr/>
            </a:p>
          </p:txBody>
        </p:sp>
      </p:grpSp>
      <p:sp>
        <p:nvSpPr>
          <p:cNvPr id="5" name="Freeform 5"/>
          <p:cNvSpPr/>
          <p:nvPr/>
        </p:nvSpPr>
        <p:spPr>
          <a:xfrm>
            <a:off x="1071162" y="811555"/>
            <a:ext cx="1864671" cy="1794746"/>
          </a:xfrm>
          <a:custGeom>
            <a:avLst/>
            <a:gdLst/>
            <a:ahLst/>
            <a:cxnLst/>
            <a:rect l="l" t="t" r="r" b="b"/>
            <a:pathLst>
              <a:path w="1864671" h="1794746">
                <a:moveTo>
                  <a:pt x="0" y="0"/>
                </a:moveTo>
                <a:lnTo>
                  <a:pt x="1864672" y="0"/>
                </a:lnTo>
                <a:lnTo>
                  <a:pt x="1864672" y="1794746"/>
                </a:lnTo>
                <a:lnTo>
                  <a:pt x="0" y="17947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pic>
        <p:nvPicPr>
          <p:cNvPr id="6" name="Picture 6">
            <a:hlinkClick r:id="" action="ppaction://media"/>
          </p:cNvPr>
          <p:cNvPicPr>
            <a:picLocks noChangeAspect="1"/>
          </p:cNvPicPr>
          <p:nvPr>
            <a:videoFile r:link="rId1"/>
            <p:extLst>
              <p:ext uri="{DAA4B4D4-6D71-4841-9C94-3DE7FCFB9230}">
                <p14:media xmlns:p14="http://schemas.microsoft.com/office/powerpoint/2010/main" r:embed="rId2">
                  <p14:trim st="2000" end="24816.667"/>
                </p14:media>
              </p:ext>
            </p:extLst>
          </p:nvPr>
        </p:nvPicPr>
        <p:blipFill>
          <a:blip r:embed="rId6"/>
          <a:srcRect l="2807" r="982" b="7237"/>
          <a:stretch>
            <a:fillRect/>
          </a:stretch>
        </p:blipFill>
        <p:spPr>
          <a:xfrm>
            <a:off x="6454847" y="2686306"/>
            <a:ext cx="10862588" cy="5891268"/>
          </a:xfrm>
          <a:prstGeom prst="rect">
            <a:avLst/>
          </a:prstGeom>
        </p:spPr>
      </p:pic>
      <p:sp>
        <p:nvSpPr>
          <p:cNvPr id="7" name="TextBox 7"/>
          <p:cNvSpPr txBox="1"/>
          <p:nvPr/>
        </p:nvSpPr>
        <p:spPr>
          <a:xfrm>
            <a:off x="3827789" y="802030"/>
            <a:ext cx="9704338" cy="856615"/>
          </a:xfrm>
          <a:prstGeom prst="rect">
            <a:avLst/>
          </a:prstGeom>
        </p:spPr>
        <p:txBody>
          <a:bodyPr lIns="0" tIns="0" rIns="0" bIns="0" rtlCol="0" anchor="t">
            <a:spAutoFit/>
          </a:bodyPr>
          <a:lstStyle/>
          <a:p>
            <a:pPr marL="0" lvl="0" indent="0" algn="l">
              <a:lnSpc>
                <a:spcPts val="5600"/>
              </a:lnSpc>
              <a:spcBef>
                <a:spcPct val="0"/>
              </a:spcBef>
            </a:pPr>
            <a:r>
              <a:rPr lang="en-US" sz="5600" b="1">
                <a:solidFill>
                  <a:srgbClr val="74E8AE"/>
                </a:solidFill>
                <a:latin typeface="ITC Avant Garde Gothic Bold"/>
                <a:ea typeface="ITC Avant Garde Gothic Bold"/>
                <a:cs typeface="ITC Avant Garde Gothic Bold"/>
                <a:sym typeface="ITC Avant Garde Gothic Bold"/>
              </a:rPr>
              <a:t>Personalización de cartas </a:t>
            </a:r>
          </a:p>
        </p:txBody>
      </p:sp>
      <p:sp>
        <p:nvSpPr>
          <p:cNvPr id="8" name="TextBox 8"/>
          <p:cNvSpPr txBox="1"/>
          <p:nvPr/>
        </p:nvSpPr>
        <p:spPr>
          <a:xfrm>
            <a:off x="631786" y="3759917"/>
            <a:ext cx="5686795" cy="4266350"/>
          </a:xfrm>
          <a:prstGeom prst="rect">
            <a:avLst/>
          </a:prstGeom>
        </p:spPr>
        <p:txBody>
          <a:bodyPr lIns="0" tIns="0" rIns="0" bIns="0" rtlCol="0" anchor="t">
            <a:spAutoFit/>
          </a:bodyPr>
          <a:lstStyle/>
          <a:p>
            <a:pPr algn="l">
              <a:lnSpc>
                <a:spcPts val="2600"/>
              </a:lnSpc>
            </a:pPr>
            <a:r>
              <a:rPr lang="en-US" sz="2167">
                <a:solidFill>
                  <a:srgbClr val="FFFFFF"/>
                </a:solidFill>
                <a:latin typeface="Gotham"/>
                <a:ea typeface="Gotham"/>
                <a:cs typeface="Gotham"/>
                <a:sym typeface="Gotham"/>
              </a:rPr>
              <a:t>El usuario puede elegir entre varias plantillas que el diseñador creo.</a:t>
            </a:r>
          </a:p>
          <a:p>
            <a:pPr algn="l">
              <a:lnSpc>
                <a:spcPts val="2600"/>
              </a:lnSpc>
            </a:pPr>
            <a:endParaRPr lang="en-US" sz="2167">
              <a:solidFill>
                <a:srgbClr val="FFFFFF"/>
              </a:solidFill>
              <a:latin typeface="Gotham"/>
              <a:ea typeface="Gotham"/>
              <a:cs typeface="Gotham"/>
              <a:sym typeface="Gotham"/>
            </a:endParaRPr>
          </a:p>
          <a:p>
            <a:pPr algn="l">
              <a:lnSpc>
                <a:spcPts val="2600"/>
              </a:lnSpc>
            </a:pPr>
            <a:r>
              <a:rPr lang="en-US" sz="2167">
                <a:solidFill>
                  <a:srgbClr val="FFFFFF"/>
                </a:solidFill>
                <a:latin typeface="Gotham"/>
                <a:ea typeface="Gotham"/>
                <a:cs typeface="Gotham"/>
                <a:sym typeface="Gotham"/>
              </a:rPr>
              <a:t>El usuario puede elegir cualquier imagen.</a:t>
            </a:r>
          </a:p>
          <a:p>
            <a:pPr algn="l">
              <a:lnSpc>
                <a:spcPts val="2600"/>
              </a:lnSpc>
            </a:pPr>
            <a:endParaRPr lang="en-US" sz="2167">
              <a:solidFill>
                <a:srgbClr val="FFFFFF"/>
              </a:solidFill>
              <a:latin typeface="Gotham"/>
              <a:ea typeface="Gotham"/>
              <a:cs typeface="Gotham"/>
              <a:sym typeface="Gotham"/>
            </a:endParaRPr>
          </a:p>
          <a:p>
            <a:pPr algn="l">
              <a:lnSpc>
                <a:spcPts val="2600"/>
              </a:lnSpc>
            </a:pPr>
            <a:r>
              <a:rPr lang="en-US" sz="2167">
                <a:solidFill>
                  <a:srgbClr val="FFFFFF"/>
                </a:solidFill>
                <a:latin typeface="Gotham"/>
                <a:ea typeface="Gotham"/>
                <a:cs typeface="Gotham"/>
                <a:sym typeface="Gotham"/>
              </a:rPr>
              <a:t>El usuario puede seleccionar el corte inteligente.</a:t>
            </a:r>
          </a:p>
          <a:p>
            <a:pPr algn="l">
              <a:lnSpc>
                <a:spcPts val="2600"/>
              </a:lnSpc>
            </a:pPr>
            <a:endParaRPr lang="en-US" sz="2167">
              <a:solidFill>
                <a:srgbClr val="FFFFFF"/>
              </a:solidFill>
              <a:latin typeface="Gotham"/>
              <a:ea typeface="Gotham"/>
              <a:cs typeface="Gotham"/>
              <a:sym typeface="Gotham"/>
            </a:endParaRPr>
          </a:p>
          <a:p>
            <a:pPr algn="l">
              <a:lnSpc>
                <a:spcPts val="2600"/>
              </a:lnSpc>
            </a:pPr>
            <a:r>
              <a:rPr lang="en-US" sz="2167">
                <a:solidFill>
                  <a:srgbClr val="FFFFFF"/>
                </a:solidFill>
                <a:latin typeface="Gotham"/>
                <a:ea typeface="Gotham"/>
                <a:cs typeface="Gotham"/>
                <a:sym typeface="Gotham"/>
              </a:rPr>
              <a:t>El usuario puede guardar como finalizar el diseño.</a:t>
            </a:r>
          </a:p>
          <a:p>
            <a:pPr algn="l">
              <a:lnSpc>
                <a:spcPts val="2600"/>
              </a:lnSpc>
            </a:pPr>
            <a:endParaRPr lang="en-US" sz="2167">
              <a:solidFill>
                <a:srgbClr val="FFFFFF"/>
              </a:solidFill>
              <a:latin typeface="Gotham"/>
              <a:ea typeface="Gotham"/>
              <a:cs typeface="Gotham"/>
              <a:sym typeface="Gotham"/>
            </a:endParaRPr>
          </a:p>
          <a:p>
            <a:pPr algn="l">
              <a:lnSpc>
                <a:spcPts val="2600"/>
              </a:lnSpc>
            </a:pPr>
            <a:r>
              <a:rPr lang="en-US" sz="2167">
                <a:solidFill>
                  <a:srgbClr val="FFFFFF"/>
                </a:solidFill>
                <a:latin typeface="Gotham"/>
                <a:ea typeface="Gotham"/>
                <a:cs typeface="Gotham"/>
                <a:sym typeface="Gotham"/>
              </a:rPr>
              <a:t>Al finalizar el diseño el usuario pasa por la api de pago.</a:t>
            </a:r>
          </a:p>
        </p:txBody>
      </p:sp>
      <p:sp>
        <p:nvSpPr>
          <p:cNvPr id="9" name="Freeform 9"/>
          <p:cNvSpPr/>
          <p:nvPr/>
        </p:nvSpPr>
        <p:spPr>
          <a:xfrm>
            <a:off x="16898992" y="4493621"/>
            <a:ext cx="1966779" cy="2570992"/>
          </a:xfrm>
          <a:custGeom>
            <a:avLst/>
            <a:gdLst/>
            <a:ahLst/>
            <a:cxnLst/>
            <a:rect l="l" t="t" r="r" b="b"/>
            <a:pathLst>
              <a:path w="1966779" h="2570992">
                <a:moveTo>
                  <a:pt x="0" y="0"/>
                </a:moveTo>
                <a:lnTo>
                  <a:pt x="1966778" y="0"/>
                </a:lnTo>
                <a:lnTo>
                  <a:pt x="1966778" y="2570992"/>
                </a:lnTo>
                <a:lnTo>
                  <a:pt x="0" y="2570992"/>
                </a:lnTo>
                <a:lnTo>
                  <a:pt x="0" y="0"/>
                </a:lnTo>
                <a:close/>
              </a:path>
            </a:pathLst>
          </a:custGeom>
          <a:blipFill>
            <a:blip r:embed="rId7">
              <a:extLst>
                <a:ext uri="{96DAC541-7B7A-43D3-8B79-37D633B846F1}">
                  <asvg:svgBlip xmlns:asvg="http://schemas.microsoft.com/office/drawing/2016/SVG/main" r:embed="rId8"/>
                </a:ext>
              </a:extLst>
            </a:blip>
            <a:stretch>
              <a:fillRect l="-29770"/>
            </a:stretch>
          </a:blipFill>
        </p:spPr>
        <p:txBody>
          <a:bodyPr/>
          <a:lstStyle/>
          <a:p>
            <a:endParaRPr lang="es-CL"/>
          </a:p>
        </p:txBody>
      </p:sp>
      <p:sp>
        <p:nvSpPr>
          <p:cNvPr id="10" name="Freeform 10"/>
          <p:cNvSpPr/>
          <p:nvPr/>
        </p:nvSpPr>
        <p:spPr>
          <a:xfrm>
            <a:off x="-363519" y="9636051"/>
            <a:ext cx="995305" cy="939280"/>
          </a:xfrm>
          <a:custGeom>
            <a:avLst/>
            <a:gdLst/>
            <a:ahLst/>
            <a:cxnLst/>
            <a:rect l="l" t="t" r="r" b="b"/>
            <a:pathLst>
              <a:path w="995305" h="939280">
                <a:moveTo>
                  <a:pt x="0" y="0"/>
                </a:moveTo>
                <a:lnTo>
                  <a:pt x="995305" y="0"/>
                </a:lnTo>
                <a:lnTo>
                  <a:pt x="995305" y="939280"/>
                </a:lnTo>
                <a:lnTo>
                  <a:pt x="0" y="939280"/>
                </a:lnTo>
                <a:lnTo>
                  <a:pt x="0" y="0"/>
                </a:lnTo>
                <a:close/>
              </a:path>
            </a:pathLst>
          </a:custGeom>
          <a:blipFill>
            <a:blip r:embed="rId9">
              <a:extLst>
                <a:ext uri="{96DAC541-7B7A-43D3-8B79-37D633B846F1}">
                  <asvg:svgBlip xmlns:asvg="http://schemas.microsoft.com/office/drawing/2016/SVG/main" r:embed="rId10"/>
                </a:ext>
              </a:extLst>
            </a:blip>
            <a:stretch>
              <a:fillRect l="-77176" t="-132220" r="-40378"/>
            </a:stretch>
          </a:blipFill>
        </p:spPr>
        <p:txBody>
          <a:bodyPr/>
          <a:lstStyle/>
          <a:p>
            <a:endParaRPr lang="es-CL"/>
          </a:p>
        </p:txBody>
      </p:sp>
      <p:sp>
        <p:nvSpPr>
          <p:cNvPr id="11" name="AutoShape 11"/>
          <p:cNvSpPr/>
          <p:nvPr/>
        </p:nvSpPr>
        <p:spPr>
          <a:xfrm flipV="1">
            <a:off x="631786" y="8356305"/>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12" name="Freeform 12"/>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11"/>
            <a:stretch>
              <a:fillRect/>
            </a:stretch>
          </a:blipFill>
          <a:ln w="38100" cap="sq">
            <a:solidFill>
              <a:srgbClr val="FAFAFA"/>
            </a:solidFill>
            <a:prstDash val="solid"/>
            <a:miter/>
          </a:ln>
        </p:spPr>
        <p:txBody>
          <a:bodyPr/>
          <a:lstStyle/>
          <a:p>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repeatCount="indefinite" fill="remove"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66489" y="0"/>
            <a:ext cx="1341763" cy="1191384"/>
            <a:chOff x="0" y="0"/>
            <a:chExt cx="1020942" cy="906519"/>
          </a:xfrm>
        </p:grpSpPr>
        <p:sp>
          <p:nvSpPr>
            <p:cNvPr id="3" name="Freeform 3"/>
            <p:cNvSpPr/>
            <p:nvPr/>
          </p:nvSpPr>
          <p:spPr>
            <a:xfrm>
              <a:off x="0" y="0"/>
              <a:ext cx="1020942" cy="906519"/>
            </a:xfrm>
            <a:custGeom>
              <a:avLst/>
              <a:gdLst/>
              <a:ahLst/>
              <a:cxnLst/>
              <a:rect l="l" t="t" r="r" b="b"/>
              <a:pathLst>
                <a:path w="1020942" h="906519">
                  <a:moveTo>
                    <a:pt x="288498" y="0"/>
                  </a:moveTo>
                  <a:lnTo>
                    <a:pt x="732444" y="0"/>
                  </a:lnTo>
                  <a:cubicBezTo>
                    <a:pt x="808959" y="0"/>
                    <a:pt x="882339" y="30395"/>
                    <a:pt x="936443" y="84499"/>
                  </a:cubicBezTo>
                  <a:cubicBezTo>
                    <a:pt x="990547" y="138603"/>
                    <a:pt x="1020942" y="211984"/>
                    <a:pt x="1020942" y="288498"/>
                  </a:cubicBezTo>
                  <a:lnTo>
                    <a:pt x="1020942" y="618021"/>
                  </a:lnTo>
                  <a:cubicBezTo>
                    <a:pt x="1020942" y="694536"/>
                    <a:pt x="990547" y="767916"/>
                    <a:pt x="936443" y="822020"/>
                  </a:cubicBezTo>
                  <a:cubicBezTo>
                    <a:pt x="882339" y="876124"/>
                    <a:pt x="808959" y="906519"/>
                    <a:pt x="732444" y="906519"/>
                  </a:cubicBezTo>
                  <a:lnTo>
                    <a:pt x="288498" y="906519"/>
                  </a:lnTo>
                  <a:cubicBezTo>
                    <a:pt x="211984" y="906519"/>
                    <a:pt x="138603" y="876124"/>
                    <a:pt x="84499" y="822020"/>
                  </a:cubicBezTo>
                  <a:cubicBezTo>
                    <a:pt x="30395" y="767916"/>
                    <a:pt x="0" y="694536"/>
                    <a:pt x="0" y="618021"/>
                  </a:cubicBezTo>
                  <a:lnTo>
                    <a:pt x="0" y="288498"/>
                  </a:lnTo>
                  <a:cubicBezTo>
                    <a:pt x="0" y="211984"/>
                    <a:pt x="30395" y="138603"/>
                    <a:pt x="84499" y="84499"/>
                  </a:cubicBezTo>
                  <a:cubicBezTo>
                    <a:pt x="138603" y="30395"/>
                    <a:pt x="211984" y="0"/>
                    <a:pt x="288498" y="0"/>
                  </a:cubicBezTo>
                  <a:close/>
                </a:path>
              </a:pathLst>
            </a:custGeom>
            <a:solidFill>
              <a:srgbClr val="000000">
                <a:alpha val="0"/>
              </a:srgbClr>
            </a:solidFill>
            <a:ln w="38100" cap="rnd">
              <a:solidFill>
                <a:srgbClr val="74E8AE"/>
              </a:solidFill>
              <a:prstDash val="solid"/>
              <a:round/>
            </a:ln>
          </p:spPr>
          <p:txBody>
            <a:bodyPr/>
            <a:lstStyle/>
            <a:p>
              <a:endParaRPr lang="es-CL"/>
            </a:p>
          </p:txBody>
        </p:sp>
        <p:sp>
          <p:nvSpPr>
            <p:cNvPr id="4" name="TextBox 4"/>
            <p:cNvSpPr txBox="1"/>
            <p:nvPr/>
          </p:nvSpPr>
          <p:spPr>
            <a:xfrm>
              <a:off x="0" y="28575"/>
              <a:ext cx="1020942" cy="877944"/>
            </a:xfrm>
            <a:prstGeom prst="rect">
              <a:avLst/>
            </a:prstGeom>
          </p:spPr>
          <p:txBody>
            <a:bodyPr lIns="50800" tIns="50800" rIns="50800" bIns="50800" rtlCol="0" anchor="ctr"/>
            <a:lstStyle/>
            <a:p>
              <a:pPr marL="0" lvl="0" indent="0" algn="ctr">
                <a:lnSpc>
                  <a:spcPts val="1800"/>
                </a:lnSpc>
                <a:spcBef>
                  <a:spcPct val="0"/>
                </a:spcBef>
              </a:pPr>
              <a:endParaRPr/>
            </a:p>
          </p:txBody>
        </p:sp>
      </p:grpSp>
      <p:sp>
        <p:nvSpPr>
          <p:cNvPr id="5" name="Freeform 5"/>
          <p:cNvSpPr/>
          <p:nvPr/>
        </p:nvSpPr>
        <p:spPr>
          <a:xfrm>
            <a:off x="12033591" y="2385028"/>
            <a:ext cx="4599295" cy="3248825"/>
          </a:xfrm>
          <a:custGeom>
            <a:avLst/>
            <a:gdLst/>
            <a:ahLst/>
            <a:cxnLst/>
            <a:rect l="l" t="t" r="r" b="b"/>
            <a:pathLst>
              <a:path w="4599295" h="3248825">
                <a:moveTo>
                  <a:pt x="0" y="0"/>
                </a:moveTo>
                <a:lnTo>
                  <a:pt x="4599295" y="0"/>
                </a:lnTo>
                <a:lnTo>
                  <a:pt x="4599295" y="3248825"/>
                </a:lnTo>
                <a:lnTo>
                  <a:pt x="0" y="3248825"/>
                </a:lnTo>
                <a:lnTo>
                  <a:pt x="0" y="0"/>
                </a:lnTo>
                <a:close/>
              </a:path>
            </a:pathLst>
          </a:custGeom>
          <a:blipFill>
            <a:blip r:embed="rId2"/>
            <a:stretch>
              <a:fillRect l="-19341" r="-19341" b="-3564"/>
            </a:stretch>
          </a:blipFill>
        </p:spPr>
        <p:txBody>
          <a:bodyPr/>
          <a:lstStyle/>
          <a:p>
            <a:endParaRPr lang="es-CL"/>
          </a:p>
        </p:txBody>
      </p:sp>
      <p:sp>
        <p:nvSpPr>
          <p:cNvPr id="6" name="Freeform 6"/>
          <p:cNvSpPr/>
          <p:nvPr/>
        </p:nvSpPr>
        <p:spPr>
          <a:xfrm>
            <a:off x="757292" y="315613"/>
            <a:ext cx="560157" cy="560157"/>
          </a:xfrm>
          <a:custGeom>
            <a:avLst/>
            <a:gdLst/>
            <a:ahLst/>
            <a:cxnLst/>
            <a:rect l="l" t="t" r="r" b="b"/>
            <a:pathLst>
              <a:path w="560157" h="560157">
                <a:moveTo>
                  <a:pt x="0" y="0"/>
                </a:moveTo>
                <a:lnTo>
                  <a:pt x="560157" y="0"/>
                </a:lnTo>
                <a:lnTo>
                  <a:pt x="560157" y="560158"/>
                </a:lnTo>
                <a:lnTo>
                  <a:pt x="0" y="5601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L"/>
          </a:p>
        </p:txBody>
      </p:sp>
      <p:sp>
        <p:nvSpPr>
          <p:cNvPr id="7" name="Freeform 7"/>
          <p:cNvSpPr/>
          <p:nvPr/>
        </p:nvSpPr>
        <p:spPr>
          <a:xfrm>
            <a:off x="17453702" y="1595704"/>
            <a:ext cx="1668596" cy="2181205"/>
          </a:xfrm>
          <a:custGeom>
            <a:avLst/>
            <a:gdLst/>
            <a:ahLst/>
            <a:cxnLst/>
            <a:rect l="l" t="t" r="r" b="b"/>
            <a:pathLst>
              <a:path w="1668596" h="2181205">
                <a:moveTo>
                  <a:pt x="0" y="0"/>
                </a:moveTo>
                <a:lnTo>
                  <a:pt x="1668596" y="0"/>
                </a:lnTo>
                <a:lnTo>
                  <a:pt x="1668596" y="2181205"/>
                </a:lnTo>
                <a:lnTo>
                  <a:pt x="0" y="2181205"/>
                </a:lnTo>
                <a:lnTo>
                  <a:pt x="0" y="0"/>
                </a:lnTo>
                <a:close/>
              </a:path>
            </a:pathLst>
          </a:custGeom>
          <a:blipFill>
            <a:blip r:embed="rId5">
              <a:extLst>
                <a:ext uri="{96DAC541-7B7A-43D3-8B79-37D633B846F1}">
                  <asvg:svgBlip xmlns:asvg="http://schemas.microsoft.com/office/drawing/2016/SVG/main" r:embed="rId6"/>
                </a:ext>
              </a:extLst>
            </a:blip>
            <a:stretch>
              <a:fillRect l="-29770"/>
            </a:stretch>
          </a:blipFill>
        </p:spPr>
        <p:txBody>
          <a:bodyPr/>
          <a:lstStyle/>
          <a:p>
            <a:endParaRPr lang="es-CL"/>
          </a:p>
        </p:txBody>
      </p:sp>
      <p:sp>
        <p:nvSpPr>
          <p:cNvPr id="8" name="Freeform 8"/>
          <p:cNvSpPr/>
          <p:nvPr/>
        </p:nvSpPr>
        <p:spPr>
          <a:xfrm>
            <a:off x="-363435" y="3454275"/>
            <a:ext cx="995305" cy="939280"/>
          </a:xfrm>
          <a:custGeom>
            <a:avLst/>
            <a:gdLst/>
            <a:ahLst/>
            <a:cxnLst/>
            <a:rect l="l" t="t" r="r" b="b"/>
            <a:pathLst>
              <a:path w="995305" h="939280">
                <a:moveTo>
                  <a:pt x="0" y="0"/>
                </a:moveTo>
                <a:lnTo>
                  <a:pt x="995305" y="0"/>
                </a:lnTo>
                <a:lnTo>
                  <a:pt x="995305" y="939281"/>
                </a:lnTo>
                <a:lnTo>
                  <a:pt x="0" y="939281"/>
                </a:lnTo>
                <a:lnTo>
                  <a:pt x="0" y="0"/>
                </a:lnTo>
                <a:close/>
              </a:path>
            </a:pathLst>
          </a:custGeom>
          <a:blipFill>
            <a:blip r:embed="rId7">
              <a:extLst>
                <a:ext uri="{96DAC541-7B7A-43D3-8B79-37D633B846F1}">
                  <asvg:svgBlip xmlns:asvg="http://schemas.microsoft.com/office/drawing/2016/SVG/main" r:embed="rId8"/>
                </a:ext>
              </a:extLst>
            </a:blip>
            <a:stretch>
              <a:fillRect l="-77176" t="-132220" r="-40378"/>
            </a:stretch>
          </a:blipFill>
        </p:spPr>
        <p:txBody>
          <a:bodyPr/>
          <a:lstStyle/>
          <a:p>
            <a:endParaRPr lang="es-CL"/>
          </a:p>
        </p:txBody>
      </p:sp>
      <p:sp>
        <p:nvSpPr>
          <p:cNvPr id="9" name="AutoShape 9"/>
          <p:cNvSpPr/>
          <p:nvPr/>
        </p:nvSpPr>
        <p:spPr>
          <a:xfrm flipV="1">
            <a:off x="-302645" y="9210675"/>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10" name="Freeform 10"/>
          <p:cNvSpPr/>
          <p:nvPr/>
        </p:nvSpPr>
        <p:spPr>
          <a:xfrm>
            <a:off x="12003246" y="6433006"/>
            <a:ext cx="4629640" cy="3370763"/>
          </a:xfrm>
          <a:custGeom>
            <a:avLst/>
            <a:gdLst/>
            <a:ahLst/>
            <a:cxnLst/>
            <a:rect l="l" t="t" r="r" b="b"/>
            <a:pathLst>
              <a:path w="4629640" h="3370763">
                <a:moveTo>
                  <a:pt x="0" y="0"/>
                </a:moveTo>
                <a:lnTo>
                  <a:pt x="4629640" y="0"/>
                </a:lnTo>
                <a:lnTo>
                  <a:pt x="4629640" y="3370762"/>
                </a:lnTo>
                <a:lnTo>
                  <a:pt x="0" y="3370762"/>
                </a:lnTo>
                <a:lnTo>
                  <a:pt x="0" y="0"/>
                </a:lnTo>
                <a:close/>
              </a:path>
            </a:pathLst>
          </a:custGeom>
          <a:blipFill>
            <a:blip r:embed="rId9"/>
            <a:stretch>
              <a:fillRect l="-19341" r="-19341"/>
            </a:stretch>
          </a:blipFill>
        </p:spPr>
        <p:txBody>
          <a:bodyPr/>
          <a:lstStyle/>
          <a:p>
            <a:endParaRPr lang="es-CL"/>
          </a:p>
        </p:txBody>
      </p:sp>
      <p:sp>
        <p:nvSpPr>
          <p:cNvPr id="11" name="Freeform 11"/>
          <p:cNvSpPr/>
          <p:nvPr/>
        </p:nvSpPr>
        <p:spPr>
          <a:xfrm>
            <a:off x="757292" y="2152496"/>
            <a:ext cx="4389012" cy="3248825"/>
          </a:xfrm>
          <a:custGeom>
            <a:avLst/>
            <a:gdLst/>
            <a:ahLst/>
            <a:cxnLst/>
            <a:rect l="l" t="t" r="r" b="b"/>
            <a:pathLst>
              <a:path w="4389012" h="3248825">
                <a:moveTo>
                  <a:pt x="0" y="0"/>
                </a:moveTo>
                <a:lnTo>
                  <a:pt x="4389011" y="0"/>
                </a:lnTo>
                <a:lnTo>
                  <a:pt x="4389011" y="3248825"/>
                </a:lnTo>
                <a:lnTo>
                  <a:pt x="0" y="3248825"/>
                </a:lnTo>
                <a:lnTo>
                  <a:pt x="0" y="0"/>
                </a:lnTo>
                <a:close/>
              </a:path>
            </a:pathLst>
          </a:custGeom>
          <a:blipFill>
            <a:blip r:embed="rId10"/>
            <a:stretch>
              <a:fillRect l="-19341" r="-19341"/>
            </a:stretch>
          </a:blipFill>
        </p:spPr>
        <p:txBody>
          <a:bodyPr/>
          <a:lstStyle/>
          <a:p>
            <a:endParaRPr lang="es-CL"/>
          </a:p>
        </p:txBody>
      </p:sp>
      <p:sp>
        <p:nvSpPr>
          <p:cNvPr id="12" name="Freeform 12"/>
          <p:cNvSpPr/>
          <p:nvPr/>
        </p:nvSpPr>
        <p:spPr>
          <a:xfrm>
            <a:off x="631870" y="6600746"/>
            <a:ext cx="4434742" cy="3267299"/>
          </a:xfrm>
          <a:custGeom>
            <a:avLst/>
            <a:gdLst/>
            <a:ahLst/>
            <a:cxnLst/>
            <a:rect l="l" t="t" r="r" b="b"/>
            <a:pathLst>
              <a:path w="4434742" h="3267299">
                <a:moveTo>
                  <a:pt x="0" y="0"/>
                </a:moveTo>
                <a:lnTo>
                  <a:pt x="4434742" y="0"/>
                </a:lnTo>
                <a:lnTo>
                  <a:pt x="4434742" y="3267300"/>
                </a:lnTo>
                <a:lnTo>
                  <a:pt x="0" y="3267300"/>
                </a:lnTo>
                <a:lnTo>
                  <a:pt x="0" y="0"/>
                </a:lnTo>
                <a:close/>
              </a:path>
            </a:pathLst>
          </a:custGeom>
          <a:blipFill>
            <a:blip r:embed="rId11"/>
            <a:stretch>
              <a:fillRect l="-19341" r="-19341"/>
            </a:stretch>
          </a:blipFill>
        </p:spPr>
        <p:txBody>
          <a:bodyPr/>
          <a:lstStyle/>
          <a:p>
            <a:endParaRPr lang="es-CL"/>
          </a:p>
        </p:txBody>
      </p:sp>
      <p:sp>
        <p:nvSpPr>
          <p:cNvPr id="13" name="Freeform 13"/>
          <p:cNvSpPr/>
          <p:nvPr/>
        </p:nvSpPr>
        <p:spPr>
          <a:xfrm>
            <a:off x="5596472" y="4076468"/>
            <a:ext cx="5904777" cy="3114770"/>
          </a:xfrm>
          <a:custGeom>
            <a:avLst/>
            <a:gdLst/>
            <a:ahLst/>
            <a:cxnLst/>
            <a:rect l="l" t="t" r="r" b="b"/>
            <a:pathLst>
              <a:path w="5904777" h="3114770">
                <a:moveTo>
                  <a:pt x="0" y="0"/>
                </a:moveTo>
                <a:lnTo>
                  <a:pt x="5904777" y="0"/>
                </a:lnTo>
                <a:lnTo>
                  <a:pt x="5904777" y="3114770"/>
                </a:lnTo>
                <a:lnTo>
                  <a:pt x="0" y="3114770"/>
                </a:lnTo>
                <a:lnTo>
                  <a:pt x="0" y="0"/>
                </a:lnTo>
                <a:close/>
              </a:path>
            </a:pathLst>
          </a:custGeom>
          <a:blipFill>
            <a:blip r:embed="rId12"/>
            <a:stretch>
              <a:fillRect/>
            </a:stretch>
          </a:blipFill>
        </p:spPr>
        <p:txBody>
          <a:bodyPr/>
          <a:lstStyle/>
          <a:p>
            <a:endParaRPr lang="es-CL"/>
          </a:p>
        </p:txBody>
      </p:sp>
      <p:sp>
        <p:nvSpPr>
          <p:cNvPr id="14" name="TextBox 14"/>
          <p:cNvSpPr txBox="1"/>
          <p:nvPr/>
        </p:nvSpPr>
        <p:spPr>
          <a:xfrm>
            <a:off x="1806820" y="306088"/>
            <a:ext cx="2084843" cy="817091"/>
          </a:xfrm>
          <a:prstGeom prst="rect">
            <a:avLst/>
          </a:prstGeom>
        </p:spPr>
        <p:txBody>
          <a:bodyPr lIns="0" tIns="0" rIns="0" bIns="0" rtlCol="0" anchor="t">
            <a:spAutoFit/>
          </a:bodyPr>
          <a:lstStyle/>
          <a:p>
            <a:pPr marL="0" lvl="0" indent="0" algn="l">
              <a:lnSpc>
                <a:spcPts val="5338"/>
              </a:lnSpc>
              <a:spcBef>
                <a:spcPct val="0"/>
              </a:spcBef>
            </a:pPr>
            <a:r>
              <a:rPr lang="en-US" sz="5338" b="1">
                <a:solidFill>
                  <a:srgbClr val="74E8AE"/>
                </a:solidFill>
                <a:latin typeface="ITC Avant Garde Gothic Bold"/>
                <a:ea typeface="ITC Avant Garde Gothic Bold"/>
                <a:cs typeface="ITC Avant Garde Gothic Bold"/>
                <a:sym typeface="ITC Avant Garde Gothic Bold"/>
              </a:rPr>
              <a:t>Extras</a:t>
            </a:r>
          </a:p>
        </p:txBody>
      </p:sp>
      <p:sp>
        <p:nvSpPr>
          <p:cNvPr id="15" name="TextBox 15"/>
          <p:cNvSpPr txBox="1"/>
          <p:nvPr/>
        </p:nvSpPr>
        <p:spPr>
          <a:xfrm>
            <a:off x="12834262" y="1790546"/>
            <a:ext cx="3250296"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Reporte financiero</a:t>
            </a:r>
          </a:p>
        </p:txBody>
      </p:sp>
      <p:sp>
        <p:nvSpPr>
          <p:cNvPr id="16" name="TextBox 16"/>
          <p:cNvSpPr txBox="1"/>
          <p:nvPr/>
        </p:nvSpPr>
        <p:spPr>
          <a:xfrm>
            <a:off x="1037370" y="6071056"/>
            <a:ext cx="3250296"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Panel de diseñador</a:t>
            </a:r>
          </a:p>
        </p:txBody>
      </p:sp>
      <p:sp>
        <p:nvSpPr>
          <p:cNvPr id="17" name="TextBox 17"/>
          <p:cNvSpPr txBox="1"/>
          <p:nvPr/>
        </p:nvSpPr>
        <p:spPr>
          <a:xfrm>
            <a:off x="6964800" y="3454275"/>
            <a:ext cx="3488056"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Crear nuevo producto</a:t>
            </a:r>
          </a:p>
        </p:txBody>
      </p:sp>
      <p:sp>
        <p:nvSpPr>
          <p:cNvPr id="18" name="TextBox 18"/>
          <p:cNvSpPr txBox="1"/>
          <p:nvPr/>
        </p:nvSpPr>
        <p:spPr>
          <a:xfrm>
            <a:off x="1207769" y="1619096"/>
            <a:ext cx="3488056"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Visualizar pedidos</a:t>
            </a:r>
          </a:p>
        </p:txBody>
      </p:sp>
      <p:sp>
        <p:nvSpPr>
          <p:cNvPr id="19" name="TextBox 19"/>
          <p:cNvSpPr txBox="1"/>
          <p:nvPr/>
        </p:nvSpPr>
        <p:spPr>
          <a:xfrm>
            <a:off x="13771244" y="5890081"/>
            <a:ext cx="3488056"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Soporte</a:t>
            </a:r>
          </a:p>
        </p:txBody>
      </p:sp>
      <p:sp>
        <p:nvSpPr>
          <p:cNvPr id="20" name="Freeform 20"/>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13"/>
            <a:stretch>
              <a:fillRect/>
            </a:stretch>
          </a:blipFill>
          <a:ln w="38100" cap="sq">
            <a:solidFill>
              <a:srgbClr val="FAFAFA"/>
            </a:solidFill>
            <a:prstDash val="solid"/>
            <a:miter/>
          </a:ln>
        </p:spPr>
        <p:txBody>
          <a:bodyPr/>
          <a:lstStyle/>
          <a:p>
            <a:endParaRPr lang="es-CL"/>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07091" y="657205"/>
            <a:ext cx="1795105" cy="1106805"/>
          </a:xfrm>
          <a:prstGeom prst="rect">
            <a:avLst/>
          </a:prstGeom>
        </p:spPr>
        <p:txBody>
          <a:bodyPr lIns="0" tIns="0" rIns="0" bIns="0" rtlCol="0" anchor="t">
            <a:spAutoFit/>
          </a:bodyPr>
          <a:lstStyle/>
          <a:p>
            <a:pPr algn="ctr">
              <a:lnSpc>
                <a:spcPts val="7200"/>
              </a:lnSpc>
            </a:pPr>
            <a:r>
              <a:rPr lang="en-US" sz="7200" b="1">
                <a:solidFill>
                  <a:srgbClr val="FFFFFF"/>
                </a:solidFill>
                <a:latin typeface="ITC Avant Garde Gothic Bold"/>
                <a:ea typeface="ITC Avant Garde Gothic Bold"/>
                <a:cs typeface="ITC Avant Garde Gothic Bold"/>
                <a:sym typeface="ITC Avant Garde Gothic Bold"/>
              </a:rPr>
              <a:t>09</a:t>
            </a:r>
          </a:p>
        </p:txBody>
      </p:sp>
      <p:sp>
        <p:nvSpPr>
          <p:cNvPr id="3" name="AutoShape 3"/>
          <p:cNvSpPr/>
          <p:nvPr/>
        </p:nvSpPr>
        <p:spPr>
          <a:xfrm>
            <a:off x="2002196" y="1415153"/>
            <a:ext cx="0" cy="330917"/>
          </a:xfrm>
          <a:prstGeom prst="line">
            <a:avLst/>
          </a:prstGeom>
          <a:ln w="19050" cap="flat">
            <a:solidFill>
              <a:srgbClr val="74E8AE"/>
            </a:solidFill>
            <a:prstDash val="solid"/>
            <a:headEnd type="none" w="sm" len="sm"/>
            <a:tailEnd type="none" w="sm" len="sm"/>
          </a:ln>
        </p:spPr>
        <p:txBody>
          <a:bodyPr/>
          <a:lstStyle/>
          <a:p>
            <a:endParaRPr lang="es-CL"/>
          </a:p>
        </p:txBody>
      </p:sp>
      <p:sp>
        <p:nvSpPr>
          <p:cNvPr id="4" name="AutoShape 4"/>
          <p:cNvSpPr/>
          <p:nvPr/>
        </p:nvSpPr>
        <p:spPr>
          <a:xfrm>
            <a:off x="207091" y="1747918"/>
            <a:ext cx="2284646" cy="0"/>
          </a:xfrm>
          <a:prstGeom prst="line">
            <a:avLst/>
          </a:prstGeom>
          <a:ln w="19050" cap="flat">
            <a:solidFill>
              <a:srgbClr val="74E8AE"/>
            </a:solidFill>
            <a:prstDash val="solid"/>
            <a:headEnd type="none" w="sm" len="sm"/>
            <a:tailEnd type="none" w="sm" len="sm"/>
          </a:ln>
        </p:spPr>
        <p:txBody>
          <a:bodyPr/>
          <a:lstStyle/>
          <a:p>
            <a:endParaRPr lang="es-CL"/>
          </a:p>
        </p:txBody>
      </p:sp>
      <p:grpSp>
        <p:nvGrpSpPr>
          <p:cNvPr id="5" name="Group 5"/>
          <p:cNvGrpSpPr/>
          <p:nvPr/>
        </p:nvGrpSpPr>
        <p:grpSpPr>
          <a:xfrm>
            <a:off x="15363789" y="6070794"/>
            <a:ext cx="1447077" cy="1277122"/>
            <a:chOff x="0" y="0"/>
            <a:chExt cx="1118055" cy="986743"/>
          </a:xfrm>
        </p:grpSpPr>
        <p:sp>
          <p:nvSpPr>
            <p:cNvPr id="6" name="Freeform 6"/>
            <p:cNvSpPr/>
            <p:nvPr/>
          </p:nvSpPr>
          <p:spPr>
            <a:xfrm>
              <a:off x="0" y="0"/>
              <a:ext cx="1118055" cy="986743"/>
            </a:xfrm>
            <a:custGeom>
              <a:avLst/>
              <a:gdLst/>
              <a:ahLst/>
              <a:cxnLst/>
              <a:rect l="l" t="t" r="r" b="b"/>
              <a:pathLst>
                <a:path w="1118055" h="986743">
                  <a:moveTo>
                    <a:pt x="267502" y="0"/>
                  </a:moveTo>
                  <a:lnTo>
                    <a:pt x="850553" y="0"/>
                  </a:lnTo>
                  <a:cubicBezTo>
                    <a:pt x="921499" y="0"/>
                    <a:pt x="989539" y="28183"/>
                    <a:pt x="1039706" y="78350"/>
                  </a:cubicBezTo>
                  <a:cubicBezTo>
                    <a:pt x="1089872" y="128516"/>
                    <a:pt x="1118055" y="196556"/>
                    <a:pt x="1118055" y="267502"/>
                  </a:cubicBezTo>
                  <a:lnTo>
                    <a:pt x="1118055" y="719241"/>
                  </a:lnTo>
                  <a:cubicBezTo>
                    <a:pt x="1118055" y="866978"/>
                    <a:pt x="998290" y="986743"/>
                    <a:pt x="850553" y="986743"/>
                  </a:cubicBezTo>
                  <a:lnTo>
                    <a:pt x="267502" y="986743"/>
                  </a:lnTo>
                  <a:cubicBezTo>
                    <a:pt x="196556" y="986743"/>
                    <a:pt x="128516" y="958560"/>
                    <a:pt x="78350" y="908393"/>
                  </a:cubicBezTo>
                  <a:cubicBezTo>
                    <a:pt x="28183" y="858227"/>
                    <a:pt x="0" y="790187"/>
                    <a:pt x="0" y="719241"/>
                  </a:cubicBezTo>
                  <a:lnTo>
                    <a:pt x="0" y="267502"/>
                  </a:lnTo>
                  <a:cubicBezTo>
                    <a:pt x="0" y="196556"/>
                    <a:pt x="28183" y="128516"/>
                    <a:pt x="78350" y="78350"/>
                  </a:cubicBezTo>
                  <a:cubicBezTo>
                    <a:pt x="128516" y="28183"/>
                    <a:pt x="196556" y="0"/>
                    <a:pt x="267502" y="0"/>
                  </a:cubicBezTo>
                  <a:close/>
                </a:path>
              </a:pathLst>
            </a:custGeom>
            <a:solidFill>
              <a:srgbClr val="74E8AE"/>
            </a:solidFill>
          </p:spPr>
          <p:txBody>
            <a:bodyPr/>
            <a:lstStyle/>
            <a:p>
              <a:endParaRPr lang="es-CL"/>
            </a:p>
          </p:txBody>
        </p:sp>
        <p:sp>
          <p:nvSpPr>
            <p:cNvPr id="7" name="TextBox 7"/>
            <p:cNvSpPr txBox="1"/>
            <p:nvPr/>
          </p:nvSpPr>
          <p:spPr>
            <a:xfrm>
              <a:off x="0" y="28575"/>
              <a:ext cx="1118055" cy="958168"/>
            </a:xfrm>
            <a:prstGeom prst="rect">
              <a:avLst/>
            </a:prstGeom>
          </p:spPr>
          <p:txBody>
            <a:bodyPr lIns="50800" tIns="50800" rIns="50800" bIns="50800" rtlCol="0" anchor="ctr"/>
            <a:lstStyle/>
            <a:p>
              <a:pPr algn="ctr">
                <a:lnSpc>
                  <a:spcPts val="1800"/>
                </a:lnSpc>
              </a:pPr>
              <a:endParaRPr/>
            </a:p>
          </p:txBody>
        </p:sp>
      </p:grpSp>
      <p:grpSp>
        <p:nvGrpSpPr>
          <p:cNvPr id="8" name="Group 8"/>
          <p:cNvGrpSpPr/>
          <p:nvPr/>
        </p:nvGrpSpPr>
        <p:grpSpPr>
          <a:xfrm>
            <a:off x="7462064" y="7175081"/>
            <a:ext cx="1529312" cy="1357913"/>
            <a:chOff x="0" y="0"/>
            <a:chExt cx="1020942" cy="906519"/>
          </a:xfrm>
        </p:grpSpPr>
        <p:sp>
          <p:nvSpPr>
            <p:cNvPr id="9" name="Freeform 9"/>
            <p:cNvSpPr/>
            <p:nvPr/>
          </p:nvSpPr>
          <p:spPr>
            <a:xfrm>
              <a:off x="0" y="0"/>
              <a:ext cx="1020942" cy="906519"/>
            </a:xfrm>
            <a:custGeom>
              <a:avLst/>
              <a:gdLst/>
              <a:ahLst/>
              <a:cxnLst/>
              <a:rect l="l" t="t" r="r" b="b"/>
              <a:pathLst>
                <a:path w="1020942" h="906519">
                  <a:moveTo>
                    <a:pt x="253118" y="0"/>
                  </a:moveTo>
                  <a:lnTo>
                    <a:pt x="767825" y="0"/>
                  </a:lnTo>
                  <a:cubicBezTo>
                    <a:pt x="834956" y="0"/>
                    <a:pt x="899337" y="26668"/>
                    <a:pt x="946806" y="74136"/>
                  </a:cubicBezTo>
                  <a:cubicBezTo>
                    <a:pt x="994275" y="121605"/>
                    <a:pt x="1020942" y="185987"/>
                    <a:pt x="1020942" y="253118"/>
                  </a:cubicBezTo>
                  <a:lnTo>
                    <a:pt x="1020942" y="653402"/>
                  </a:lnTo>
                  <a:cubicBezTo>
                    <a:pt x="1020942" y="793195"/>
                    <a:pt x="907618" y="906519"/>
                    <a:pt x="767825" y="906519"/>
                  </a:cubicBezTo>
                  <a:lnTo>
                    <a:pt x="253118" y="906519"/>
                  </a:lnTo>
                  <a:cubicBezTo>
                    <a:pt x="113325" y="906519"/>
                    <a:pt x="0" y="793195"/>
                    <a:pt x="0" y="653402"/>
                  </a:cubicBezTo>
                  <a:lnTo>
                    <a:pt x="0" y="253118"/>
                  </a:lnTo>
                  <a:cubicBezTo>
                    <a:pt x="0" y="113325"/>
                    <a:pt x="113325" y="0"/>
                    <a:pt x="253118" y="0"/>
                  </a:cubicBezTo>
                  <a:close/>
                </a:path>
              </a:pathLst>
            </a:custGeom>
            <a:solidFill>
              <a:srgbClr val="000000">
                <a:alpha val="0"/>
              </a:srgbClr>
            </a:solidFill>
            <a:ln w="38100" cap="rnd">
              <a:solidFill>
                <a:srgbClr val="FFFFFF"/>
              </a:solidFill>
              <a:prstDash val="solid"/>
              <a:round/>
            </a:ln>
          </p:spPr>
          <p:txBody>
            <a:bodyPr/>
            <a:lstStyle/>
            <a:p>
              <a:endParaRPr lang="es-CL"/>
            </a:p>
          </p:txBody>
        </p:sp>
        <p:sp>
          <p:nvSpPr>
            <p:cNvPr id="10" name="TextBox 10"/>
            <p:cNvSpPr txBox="1"/>
            <p:nvPr/>
          </p:nvSpPr>
          <p:spPr>
            <a:xfrm>
              <a:off x="0" y="28575"/>
              <a:ext cx="1020942" cy="877944"/>
            </a:xfrm>
            <a:prstGeom prst="rect">
              <a:avLst/>
            </a:prstGeom>
          </p:spPr>
          <p:txBody>
            <a:bodyPr lIns="50800" tIns="50800" rIns="50800" bIns="50800" rtlCol="0" anchor="ctr"/>
            <a:lstStyle/>
            <a:p>
              <a:pPr algn="ctr">
                <a:lnSpc>
                  <a:spcPts val="1800"/>
                </a:lnSpc>
              </a:pPr>
              <a:endParaRPr/>
            </a:p>
          </p:txBody>
        </p:sp>
      </p:grpSp>
      <p:grpSp>
        <p:nvGrpSpPr>
          <p:cNvPr id="11" name="Group 11"/>
          <p:cNvGrpSpPr/>
          <p:nvPr/>
        </p:nvGrpSpPr>
        <p:grpSpPr>
          <a:xfrm>
            <a:off x="15302668" y="1524567"/>
            <a:ext cx="1321386" cy="1173290"/>
            <a:chOff x="0" y="0"/>
            <a:chExt cx="1020942" cy="906519"/>
          </a:xfrm>
        </p:grpSpPr>
        <p:sp>
          <p:nvSpPr>
            <p:cNvPr id="12" name="Freeform 12"/>
            <p:cNvSpPr/>
            <p:nvPr/>
          </p:nvSpPr>
          <p:spPr>
            <a:xfrm>
              <a:off x="0" y="0"/>
              <a:ext cx="1020942" cy="906519"/>
            </a:xfrm>
            <a:custGeom>
              <a:avLst/>
              <a:gdLst/>
              <a:ahLst/>
              <a:cxnLst/>
              <a:rect l="l" t="t" r="r" b="b"/>
              <a:pathLst>
                <a:path w="1020942" h="906519">
                  <a:moveTo>
                    <a:pt x="292947" y="0"/>
                  </a:moveTo>
                  <a:lnTo>
                    <a:pt x="727995" y="0"/>
                  </a:lnTo>
                  <a:cubicBezTo>
                    <a:pt x="805690" y="0"/>
                    <a:pt x="880202" y="30864"/>
                    <a:pt x="935140" y="85802"/>
                  </a:cubicBezTo>
                  <a:cubicBezTo>
                    <a:pt x="990078" y="140740"/>
                    <a:pt x="1020942" y="215253"/>
                    <a:pt x="1020942" y="292947"/>
                  </a:cubicBezTo>
                  <a:lnTo>
                    <a:pt x="1020942" y="613572"/>
                  </a:lnTo>
                  <a:cubicBezTo>
                    <a:pt x="1020942" y="691267"/>
                    <a:pt x="990078" y="765779"/>
                    <a:pt x="935140" y="820717"/>
                  </a:cubicBezTo>
                  <a:cubicBezTo>
                    <a:pt x="880202" y="875655"/>
                    <a:pt x="805690" y="906519"/>
                    <a:pt x="727995" y="906519"/>
                  </a:cubicBezTo>
                  <a:lnTo>
                    <a:pt x="292947" y="906519"/>
                  </a:lnTo>
                  <a:cubicBezTo>
                    <a:pt x="215253" y="906519"/>
                    <a:pt x="140740" y="875655"/>
                    <a:pt x="85802" y="820717"/>
                  </a:cubicBezTo>
                  <a:cubicBezTo>
                    <a:pt x="30864" y="765779"/>
                    <a:pt x="0" y="691267"/>
                    <a:pt x="0" y="613572"/>
                  </a:cubicBezTo>
                  <a:lnTo>
                    <a:pt x="0" y="292947"/>
                  </a:lnTo>
                  <a:cubicBezTo>
                    <a:pt x="0" y="215253"/>
                    <a:pt x="30864" y="140740"/>
                    <a:pt x="85802" y="85802"/>
                  </a:cubicBezTo>
                  <a:cubicBezTo>
                    <a:pt x="140740" y="30864"/>
                    <a:pt x="215253" y="0"/>
                    <a:pt x="292947" y="0"/>
                  </a:cubicBezTo>
                  <a:close/>
                </a:path>
              </a:pathLst>
            </a:custGeom>
            <a:solidFill>
              <a:srgbClr val="000000">
                <a:alpha val="0"/>
              </a:srgbClr>
            </a:solidFill>
            <a:ln w="38100" cap="rnd">
              <a:solidFill>
                <a:srgbClr val="74E8AE"/>
              </a:solidFill>
              <a:prstDash val="solid"/>
              <a:round/>
            </a:ln>
          </p:spPr>
          <p:txBody>
            <a:bodyPr/>
            <a:lstStyle/>
            <a:p>
              <a:endParaRPr lang="es-CL"/>
            </a:p>
          </p:txBody>
        </p:sp>
        <p:sp>
          <p:nvSpPr>
            <p:cNvPr id="13" name="TextBox 13"/>
            <p:cNvSpPr txBox="1"/>
            <p:nvPr/>
          </p:nvSpPr>
          <p:spPr>
            <a:xfrm>
              <a:off x="0" y="28575"/>
              <a:ext cx="1020942" cy="877944"/>
            </a:xfrm>
            <a:prstGeom prst="rect">
              <a:avLst/>
            </a:prstGeom>
          </p:spPr>
          <p:txBody>
            <a:bodyPr lIns="50800" tIns="50800" rIns="50800" bIns="50800" rtlCol="0" anchor="ctr"/>
            <a:lstStyle/>
            <a:p>
              <a:pPr marL="0" lvl="0" indent="0" algn="ctr">
                <a:lnSpc>
                  <a:spcPts val="1800"/>
                </a:lnSpc>
                <a:spcBef>
                  <a:spcPct val="0"/>
                </a:spcBef>
              </a:pPr>
              <a:endParaRPr/>
            </a:p>
          </p:txBody>
        </p:sp>
      </p:grpSp>
      <p:sp>
        <p:nvSpPr>
          <p:cNvPr id="14" name="Freeform 14"/>
          <p:cNvSpPr/>
          <p:nvPr/>
        </p:nvSpPr>
        <p:spPr>
          <a:xfrm>
            <a:off x="4242530" y="-766051"/>
            <a:ext cx="1668596" cy="2181205"/>
          </a:xfrm>
          <a:custGeom>
            <a:avLst/>
            <a:gdLst/>
            <a:ahLst/>
            <a:cxnLst/>
            <a:rect l="l" t="t" r="r" b="b"/>
            <a:pathLst>
              <a:path w="1668596" h="2181205">
                <a:moveTo>
                  <a:pt x="0" y="0"/>
                </a:moveTo>
                <a:lnTo>
                  <a:pt x="1668595" y="0"/>
                </a:lnTo>
                <a:lnTo>
                  <a:pt x="1668595" y="2181204"/>
                </a:lnTo>
                <a:lnTo>
                  <a:pt x="0" y="2181204"/>
                </a:lnTo>
                <a:lnTo>
                  <a:pt x="0" y="0"/>
                </a:lnTo>
                <a:close/>
              </a:path>
            </a:pathLst>
          </a:custGeom>
          <a:blipFill>
            <a:blip r:embed="rId2">
              <a:extLst>
                <a:ext uri="{96DAC541-7B7A-43D3-8B79-37D633B846F1}">
                  <asvg:svgBlip xmlns:asvg="http://schemas.microsoft.com/office/drawing/2016/SVG/main" r:embed="rId3"/>
                </a:ext>
              </a:extLst>
            </a:blip>
            <a:stretch>
              <a:fillRect l="-29770"/>
            </a:stretch>
          </a:blipFill>
        </p:spPr>
        <p:txBody>
          <a:bodyPr/>
          <a:lstStyle/>
          <a:p>
            <a:endParaRPr lang="es-CL"/>
          </a:p>
        </p:txBody>
      </p:sp>
      <p:sp>
        <p:nvSpPr>
          <p:cNvPr id="15" name="Freeform 15"/>
          <p:cNvSpPr/>
          <p:nvPr/>
        </p:nvSpPr>
        <p:spPr>
          <a:xfrm>
            <a:off x="-881725" y="6709355"/>
            <a:ext cx="1763450" cy="1639016"/>
          </a:xfrm>
          <a:custGeom>
            <a:avLst/>
            <a:gdLst/>
            <a:ahLst/>
            <a:cxnLst/>
            <a:rect l="l" t="t" r="r" b="b"/>
            <a:pathLst>
              <a:path w="1763450" h="1639016">
                <a:moveTo>
                  <a:pt x="0" y="0"/>
                </a:moveTo>
                <a:lnTo>
                  <a:pt x="1763450" y="0"/>
                </a:lnTo>
                <a:lnTo>
                  <a:pt x="1763450" y="1639017"/>
                </a:lnTo>
                <a:lnTo>
                  <a:pt x="0" y="1639017"/>
                </a:lnTo>
                <a:lnTo>
                  <a:pt x="0" y="0"/>
                </a:lnTo>
                <a:close/>
              </a:path>
            </a:pathLst>
          </a:custGeom>
          <a:blipFill>
            <a:blip r:embed="rId4">
              <a:extLst>
                <a:ext uri="{96DAC541-7B7A-43D3-8B79-37D633B846F1}">
                  <asvg:svgBlip xmlns:asvg="http://schemas.microsoft.com/office/drawing/2016/SVG/main" r:embed="rId5"/>
                </a:ext>
              </a:extLst>
            </a:blip>
            <a:stretch>
              <a:fillRect t="-33080" r="-22790"/>
            </a:stretch>
          </a:blipFill>
        </p:spPr>
        <p:txBody>
          <a:bodyPr/>
          <a:lstStyle/>
          <a:p>
            <a:endParaRPr lang="es-CL"/>
          </a:p>
        </p:txBody>
      </p:sp>
      <p:sp>
        <p:nvSpPr>
          <p:cNvPr id="16" name="AutoShape 16"/>
          <p:cNvSpPr/>
          <p:nvPr/>
        </p:nvSpPr>
        <p:spPr>
          <a:xfrm flipV="1">
            <a:off x="0" y="9902682"/>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17" name="Freeform 17"/>
          <p:cNvSpPr/>
          <p:nvPr/>
        </p:nvSpPr>
        <p:spPr>
          <a:xfrm>
            <a:off x="7916610" y="7550131"/>
            <a:ext cx="620219" cy="607815"/>
          </a:xfrm>
          <a:custGeom>
            <a:avLst/>
            <a:gdLst/>
            <a:ahLst/>
            <a:cxnLst/>
            <a:rect l="l" t="t" r="r" b="b"/>
            <a:pathLst>
              <a:path w="620219" h="607815">
                <a:moveTo>
                  <a:pt x="0" y="0"/>
                </a:moveTo>
                <a:lnTo>
                  <a:pt x="620219" y="0"/>
                </a:lnTo>
                <a:lnTo>
                  <a:pt x="620219" y="607814"/>
                </a:lnTo>
                <a:lnTo>
                  <a:pt x="0" y="6078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L"/>
          </a:p>
        </p:txBody>
      </p:sp>
      <p:sp>
        <p:nvSpPr>
          <p:cNvPr id="18" name="Freeform 18"/>
          <p:cNvSpPr/>
          <p:nvPr/>
        </p:nvSpPr>
        <p:spPr>
          <a:xfrm>
            <a:off x="15466133" y="1706870"/>
            <a:ext cx="905705" cy="815135"/>
          </a:xfrm>
          <a:custGeom>
            <a:avLst/>
            <a:gdLst/>
            <a:ahLst/>
            <a:cxnLst/>
            <a:rect l="l" t="t" r="r" b="b"/>
            <a:pathLst>
              <a:path w="905705" h="815135">
                <a:moveTo>
                  <a:pt x="0" y="0"/>
                </a:moveTo>
                <a:lnTo>
                  <a:pt x="905705" y="0"/>
                </a:lnTo>
                <a:lnTo>
                  <a:pt x="905705" y="815135"/>
                </a:lnTo>
                <a:lnTo>
                  <a:pt x="0" y="8151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L"/>
          </a:p>
        </p:txBody>
      </p:sp>
      <p:sp>
        <p:nvSpPr>
          <p:cNvPr id="19" name="Freeform 19"/>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10"/>
            <a:stretch>
              <a:fillRect/>
            </a:stretch>
          </a:blipFill>
          <a:ln w="38100" cap="sq">
            <a:solidFill>
              <a:srgbClr val="FAFAFA"/>
            </a:solidFill>
            <a:prstDash val="solid"/>
            <a:miter/>
          </a:ln>
        </p:spPr>
        <p:txBody>
          <a:bodyPr/>
          <a:lstStyle/>
          <a:p>
            <a:endParaRPr lang="es-CL"/>
          </a:p>
        </p:txBody>
      </p:sp>
      <p:sp>
        <p:nvSpPr>
          <p:cNvPr id="20" name="Freeform 20"/>
          <p:cNvSpPr/>
          <p:nvPr/>
        </p:nvSpPr>
        <p:spPr>
          <a:xfrm>
            <a:off x="15594764" y="6226606"/>
            <a:ext cx="985127" cy="965498"/>
          </a:xfrm>
          <a:custGeom>
            <a:avLst/>
            <a:gdLst/>
            <a:ahLst/>
            <a:cxnLst/>
            <a:rect l="l" t="t" r="r" b="b"/>
            <a:pathLst>
              <a:path w="985127" h="965498">
                <a:moveTo>
                  <a:pt x="0" y="0"/>
                </a:moveTo>
                <a:lnTo>
                  <a:pt x="985127" y="0"/>
                </a:lnTo>
                <a:lnTo>
                  <a:pt x="985127" y="965498"/>
                </a:lnTo>
                <a:lnTo>
                  <a:pt x="0" y="965498"/>
                </a:lnTo>
                <a:lnTo>
                  <a:pt x="0" y="0"/>
                </a:lnTo>
                <a:close/>
              </a:path>
            </a:pathLst>
          </a:custGeom>
          <a:blipFill>
            <a:blip r:embed="rId11"/>
            <a:stretch>
              <a:fillRect l="-33146" r="-123922"/>
            </a:stretch>
          </a:blipFill>
        </p:spPr>
        <p:txBody>
          <a:bodyPr/>
          <a:lstStyle/>
          <a:p>
            <a:endParaRPr lang="es-CL"/>
          </a:p>
        </p:txBody>
      </p:sp>
      <p:grpSp>
        <p:nvGrpSpPr>
          <p:cNvPr id="21" name="Group 21"/>
          <p:cNvGrpSpPr>
            <a:grpSpLocks noChangeAspect="1"/>
          </p:cNvGrpSpPr>
          <p:nvPr/>
        </p:nvGrpSpPr>
        <p:grpSpPr>
          <a:xfrm>
            <a:off x="9953854" y="1215370"/>
            <a:ext cx="4131291" cy="8174470"/>
            <a:chOff x="0" y="0"/>
            <a:chExt cx="2620010" cy="5184140"/>
          </a:xfrm>
        </p:grpSpPr>
        <p:sp>
          <p:nvSpPr>
            <p:cNvPr id="22" name="Freeform 2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s-CL"/>
            </a:p>
          </p:txBody>
        </p:sp>
        <p:sp>
          <p:nvSpPr>
            <p:cNvPr id="23" name="Freeform 23"/>
            <p:cNvSpPr/>
            <p:nvPr/>
          </p:nvSpPr>
          <p:spPr>
            <a:xfrm>
              <a:off x="185420" y="156210"/>
              <a:ext cx="2250453" cy="4876800"/>
            </a:xfrm>
            <a:custGeom>
              <a:avLst/>
              <a:gdLst/>
              <a:ahLst/>
              <a:cxnLst/>
              <a:rect l="l" t="t" r="r" b="b"/>
              <a:pathLst>
                <a:path w="2250453"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2"/>
              <a:stretch>
                <a:fillRect l="-142624" r="-142624"/>
              </a:stretch>
            </a:blipFill>
          </p:spPr>
          <p:txBody>
            <a:bodyPr/>
            <a:lstStyle/>
            <a:p>
              <a:endParaRPr lang="es-CL"/>
            </a:p>
          </p:txBody>
        </p:sp>
        <p:sp>
          <p:nvSpPr>
            <p:cNvPr id="24" name="Freeform 2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s-CL"/>
            </a:p>
          </p:txBody>
        </p:sp>
        <p:sp>
          <p:nvSpPr>
            <p:cNvPr id="25" name="Freeform 25"/>
            <p:cNvSpPr/>
            <p:nvPr/>
          </p:nvSpPr>
          <p:spPr>
            <a:xfrm>
              <a:off x="1579738" y="187960"/>
              <a:ext cx="63785" cy="63501"/>
            </a:xfrm>
            <a:custGeom>
              <a:avLst/>
              <a:gdLst/>
              <a:ahLst/>
              <a:cxnLst/>
              <a:rect l="l" t="t" r="r" b="b"/>
              <a:pathLst>
                <a:path w="63785" h="63501">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606060"/>
            </a:solidFill>
          </p:spPr>
          <p:txBody>
            <a:bodyPr/>
            <a:lstStyle/>
            <a:p>
              <a:endParaRPr lang="es-CL"/>
            </a:p>
          </p:txBody>
        </p:sp>
        <p:sp>
          <p:nvSpPr>
            <p:cNvPr id="26" name="Freeform 2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s-CL"/>
            </a:p>
          </p:txBody>
        </p:sp>
        <p:sp>
          <p:nvSpPr>
            <p:cNvPr id="27" name="Freeform 2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s-CL"/>
            </a:p>
          </p:txBody>
        </p:sp>
        <p:sp>
          <p:nvSpPr>
            <p:cNvPr id="28" name="Freeform 2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s-CL"/>
            </a:p>
          </p:txBody>
        </p:sp>
        <p:sp>
          <p:nvSpPr>
            <p:cNvPr id="29" name="Freeform 2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s-CL"/>
            </a:p>
          </p:txBody>
        </p:sp>
        <p:sp>
          <p:nvSpPr>
            <p:cNvPr id="30" name="Freeform 3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s-CL"/>
            </a:p>
          </p:txBody>
        </p:sp>
      </p:grpSp>
      <p:grpSp>
        <p:nvGrpSpPr>
          <p:cNvPr id="31" name="Group 31"/>
          <p:cNvGrpSpPr/>
          <p:nvPr/>
        </p:nvGrpSpPr>
        <p:grpSpPr>
          <a:xfrm>
            <a:off x="7854810" y="3241172"/>
            <a:ext cx="1447077" cy="1277122"/>
            <a:chOff x="0" y="0"/>
            <a:chExt cx="1118055" cy="986743"/>
          </a:xfrm>
        </p:grpSpPr>
        <p:sp>
          <p:nvSpPr>
            <p:cNvPr id="32" name="Freeform 32"/>
            <p:cNvSpPr/>
            <p:nvPr/>
          </p:nvSpPr>
          <p:spPr>
            <a:xfrm>
              <a:off x="0" y="0"/>
              <a:ext cx="1118055" cy="986743"/>
            </a:xfrm>
            <a:custGeom>
              <a:avLst/>
              <a:gdLst/>
              <a:ahLst/>
              <a:cxnLst/>
              <a:rect l="l" t="t" r="r" b="b"/>
              <a:pathLst>
                <a:path w="1118055" h="986743">
                  <a:moveTo>
                    <a:pt x="267502" y="0"/>
                  </a:moveTo>
                  <a:lnTo>
                    <a:pt x="850553" y="0"/>
                  </a:lnTo>
                  <a:cubicBezTo>
                    <a:pt x="921499" y="0"/>
                    <a:pt x="989539" y="28183"/>
                    <a:pt x="1039706" y="78350"/>
                  </a:cubicBezTo>
                  <a:cubicBezTo>
                    <a:pt x="1089872" y="128516"/>
                    <a:pt x="1118055" y="196556"/>
                    <a:pt x="1118055" y="267502"/>
                  </a:cubicBezTo>
                  <a:lnTo>
                    <a:pt x="1118055" y="719241"/>
                  </a:lnTo>
                  <a:cubicBezTo>
                    <a:pt x="1118055" y="866978"/>
                    <a:pt x="998290" y="986743"/>
                    <a:pt x="850553" y="986743"/>
                  </a:cubicBezTo>
                  <a:lnTo>
                    <a:pt x="267502" y="986743"/>
                  </a:lnTo>
                  <a:cubicBezTo>
                    <a:pt x="196556" y="986743"/>
                    <a:pt x="128516" y="958560"/>
                    <a:pt x="78350" y="908393"/>
                  </a:cubicBezTo>
                  <a:cubicBezTo>
                    <a:pt x="28183" y="858227"/>
                    <a:pt x="0" y="790187"/>
                    <a:pt x="0" y="719241"/>
                  </a:cubicBezTo>
                  <a:lnTo>
                    <a:pt x="0" y="267502"/>
                  </a:lnTo>
                  <a:cubicBezTo>
                    <a:pt x="0" y="196556"/>
                    <a:pt x="28183" y="128516"/>
                    <a:pt x="78350" y="78350"/>
                  </a:cubicBezTo>
                  <a:cubicBezTo>
                    <a:pt x="128516" y="28183"/>
                    <a:pt x="196556" y="0"/>
                    <a:pt x="267502" y="0"/>
                  </a:cubicBezTo>
                  <a:close/>
                </a:path>
              </a:pathLst>
            </a:custGeom>
            <a:solidFill>
              <a:srgbClr val="74E8AE"/>
            </a:solidFill>
          </p:spPr>
          <p:txBody>
            <a:bodyPr/>
            <a:lstStyle/>
            <a:p>
              <a:endParaRPr lang="es-CL"/>
            </a:p>
          </p:txBody>
        </p:sp>
        <p:sp>
          <p:nvSpPr>
            <p:cNvPr id="33" name="TextBox 33"/>
            <p:cNvSpPr txBox="1"/>
            <p:nvPr/>
          </p:nvSpPr>
          <p:spPr>
            <a:xfrm>
              <a:off x="0" y="28575"/>
              <a:ext cx="1118055" cy="958168"/>
            </a:xfrm>
            <a:prstGeom prst="rect">
              <a:avLst/>
            </a:prstGeom>
          </p:spPr>
          <p:txBody>
            <a:bodyPr lIns="50800" tIns="50800" rIns="50800" bIns="50800" rtlCol="0" anchor="ctr"/>
            <a:lstStyle/>
            <a:p>
              <a:pPr algn="ctr">
                <a:lnSpc>
                  <a:spcPts val="1800"/>
                </a:lnSpc>
              </a:pPr>
              <a:endParaRPr/>
            </a:p>
          </p:txBody>
        </p:sp>
      </p:grpSp>
      <p:sp>
        <p:nvSpPr>
          <p:cNvPr id="34" name="Freeform 34"/>
          <p:cNvSpPr/>
          <p:nvPr/>
        </p:nvSpPr>
        <p:spPr>
          <a:xfrm>
            <a:off x="8165321" y="3452279"/>
            <a:ext cx="826055" cy="854908"/>
          </a:xfrm>
          <a:custGeom>
            <a:avLst/>
            <a:gdLst/>
            <a:ahLst/>
            <a:cxnLst/>
            <a:rect l="l" t="t" r="r" b="b"/>
            <a:pathLst>
              <a:path w="826055" h="854908">
                <a:moveTo>
                  <a:pt x="0" y="0"/>
                </a:moveTo>
                <a:lnTo>
                  <a:pt x="826055" y="0"/>
                </a:lnTo>
                <a:lnTo>
                  <a:pt x="826055" y="854908"/>
                </a:lnTo>
                <a:lnTo>
                  <a:pt x="0" y="85490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CL"/>
          </a:p>
        </p:txBody>
      </p:sp>
      <p:sp>
        <p:nvSpPr>
          <p:cNvPr id="35" name="TextBox 35"/>
          <p:cNvSpPr txBox="1"/>
          <p:nvPr/>
        </p:nvSpPr>
        <p:spPr>
          <a:xfrm>
            <a:off x="1028700" y="2039708"/>
            <a:ext cx="5464101" cy="1201463"/>
          </a:xfrm>
          <a:prstGeom prst="rect">
            <a:avLst/>
          </a:prstGeom>
        </p:spPr>
        <p:txBody>
          <a:bodyPr lIns="0" tIns="0" rIns="0" bIns="0" rtlCol="0" anchor="t">
            <a:spAutoFit/>
          </a:bodyPr>
          <a:lstStyle/>
          <a:p>
            <a:pPr algn="l">
              <a:lnSpc>
                <a:spcPts val="4300"/>
              </a:lnSpc>
            </a:pPr>
            <a:r>
              <a:rPr lang="en-US" sz="4300" b="1">
                <a:solidFill>
                  <a:srgbClr val="74E8AE"/>
                </a:solidFill>
                <a:latin typeface="ITC Avant Garde Gothic Bold"/>
                <a:ea typeface="ITC Avant Garde Gothic Bold"/>
                <a:cs typeface="ITC Avant Garde Gothic Bold"/>
                <a:sym typeface="ITC Avant Garde Gothic Bold"/>
              </a:rPr>
              <a:t>Funcionalidades</a:t>
            </a:r>
          </a:p>
          <a:p>
            <a:pPr algn="l">
              <a:lnSpc>
                <a:spcPts val="4300"/>
              </a:lnSpc>
            </a:pPr>
            <a:r>
              <a:rPr lang="en-US" sz="4300" b="1">
                <a:solidFill>
                  <a:srgbClr val="74E8AE"/>
                </a:solidFill>
                <a:latin typeface="ITC Avant Garde Gothic Bold"/>
                <a:ea typeface="ITC Avant Garde Gothic Bold"/>
                <a:cs typeface="ITC Avant Garde Gothic Bold"/>
                <a:sym typeface="ITC Avant Garde Gothic Bold"/>
              </a:rPr>
              <a:t>del sistema movil</a:t>
            </a:r>
          </a:p>
        </p:txBody>
      </p:sp>
      <p:sp>
        <p:nvSpPr>
          <p:cNvPr id="36" name="TextBox 36"/>
          <p:cNvSpPr txBox="1"/>
          <p:nvPr/>
        </p:nvSpPr>
        <p:spPr>
          <a:xfrm>
            <a:off x="207091" y="4216837"/>
            <a:ext cx="5947998" cy="1085769"/>
          </a:xfrm>
          <a:prstGeom prst="rect">
            <a:avLst/>
          </a:prstGeom>
        </p:spPr>
        <p:txBody>
          <a:bodyPr lIns="0" tIns="0" rIns="0" bIns="0" rtlCol="0" anchor="t">
            <a:spAutoFit/>
          </a:bodyPr>
          <a:lstStyle/>
          <a:p>
            <a:pPr marL="518160" lvl="1" indent="-259080" algn="l">
              <a:lnSpc>
                <a:spcPts val="2879"/>
              </a:lnSpc>
              <a:buFont typeface="Arial"/>
              <a:buChar char="•"/>
            </a:pPr>
            <a:r>
              <a:rPr lang="en-US" sz="2400">
                <a:solidFill>
                  <a:srgbClr val="FFFFFF"/>
                </a:solidFill>
                <a:latin typeface="Gotham"/>
                <a:ea typeface="Gotham"/>
                <a:cs typeface="Gotham"/>
                <a:sym typeface="Gotham"/>
              </a:rPr>
              <a:t>Exclusividad NFC</a:t>
            </a:r>
          </a:p>
          <a:p>
            <a:pPr marL="518160" lvl="1" indent="-259080" algn="l">
              <a:lnSpc>
                <a:spcPts val="2879"/>
              </a:lnSpc>
              <a:buFont typeface="Arial"/>
              <a:buChar char="•"/>
            </a:pPr>
            <a:r>
              <a:rPr lang="en-US" sz="2400">
                <a:solidFill>
                  <a:srgbClr val="FFFFFF"/>
                </a:solidFill>
                <a:latin typeface="Gotham"/>
                <a:ea typeface="Gotham"/>
                <a:cs typeface="Gotham"/>
                <a:sym typeface="Gotham"/>
              </a:rPr>
              <a:t>Reportes Financieros Móviles</a:t>
            </a:r>
          </a:p>
          <a:p>
            <a:pPr marL="518160" lvl="1" indent="-259080" algn="l">
              <a:lnSpc>
                <a:spcPts val="2879"/>
              </a:lnSpc>
              <a:buFont typeface="Arial"/>
              <a:buChar char="•"/>
            </a:pPr>
            <a:r>
              <a:rPr lang="en-US" sz="2400">
                <a:solidFill>
                  <a:srgbClr val="FFFFFF"/>
                </a:solidFill>
                <a:latin typeface="Gotham"/>
                <a:ea typeface="Gotham"/>
                <a:cs typeface="Gotham"/>
                <a:sym typeface="Gotham"/>
              </a:rPr>
              <a:t>Visualización de Pedidos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898992" y="4493621"/>
            <a:ext cx="1966779" cy="2570992"/>
          </a:xfrm>
          <a:custGeom>
            <a:avLst/>
            <a:gdLst/>
            <a:ahLst/>
            <a:cxnLst/>
            <a:rect l="l" t="t" r="r" b="b"/>
            <a:pathLst>
              <a:path w="1966779" h="2570992">
                <a:moveTo>
                  <a:pt x="0" y="0"/>
                </a:moveTo>
                <a:lnTo>
                  <a:pt x="1966778" y="0"/>
                </a:lnTo>
                <a:lnTo>
                  <a:pt x="1966778" y="2570992"/>
                </a:lnTo>
                <a:lnTo>
                  <a:pt x="0" y="2570992"/>
                </a:lnTo>
                <a:lnTo>
                  <a:pt x="0" y="0"/>
                </a:lnTo>
                <a:close/>
              </a:path>
            </a:pathLst>
          </a:custGeom>
          <a:blipFill>
            <a:blip r:embed="rId2">
              <a:extLst>
                <a:ext uri="{96DAC541-7B7A-43D3-8B79-37D633B846F1}">
                  <asvg:svgBlip xmlns:asvg="http://schemas.microsoft.com/office/drawing/2016/SVG/main" r:embed="rId3"/>
                </a:ext>
              </a:extLst>
            </a:blip>
            <a:stretch>
              <a:fillRect l="-29770"/>
            </a:stretch>
          </a:blipFill>
        </p:spPr>
        <p:txBody>
          <a:bodyPr/>
          <a:lstStyle/>
          <a:p>
            <a:endParaRPr lang="es-CL"/>
          </a:p>
        </p:txBody>
      </p:sp>
      <p:sp>
        <p:nvSpPr>
          <p:cNvPr id="3" name="Freeform 3"/>
          <p:cNvSpPr/>
          <p:nvPr/>
        </p:nvSpPr>
        <p:spPr>
          <a:xfrm>
            <a:off x="-363519" y="9636051"/>
            <a:ext cx="995305" cy="939280"/>
          </a:xfrm>
          <a:custGeom>
            <a:avLst/>
            <a:gdLst/>
            <a:ahLst/>
            <a:cxnLst/>
            <a:rect l="l" t="t" r="r" b="b"/>
            <a:pathLst>
              <a:path w="995305" h="939280">
                <a:moveTo>
                  <a:pt x="0" y="0"/>
                </a:moveTo>
                <a:lnTo>
                  <a:pt x="995305" y="0"/>
                </a:lnTo>
                <a:lnTo>
                  <a:pt x="995305" y="939280"/>
                </a:lnTo>
                <a:lnTo>
                  <a:pt x="0" y="939280"/>
                </a:lnTo>
                <a:lnTo>
                  <a:pt x="0" y="0"/>
                </a:lnTo>
                <a:close/>
              </a:path>
            </a:pathLst>
          </a:custGeom>
          <a:blipFill>
            <a:blip r:embed="rId4">
              <a:extLst>
                <a:ext uri="{96DAC541-7B7A-43D3-8B79-37D633B846F1}">
                  <asvg:svgBlip xmlns:asvg="http://schemas.microsoft.com/office/drawing/2016/SVG/main" r:embed="rId5"/>
                </a:ext>
              </a:extLst>
            </a:blip>
            <a:stretch>
              <a:fillRect l="-77176" t="-132220" r="-40378"/>
            </a:stretch>
          </a:blipFill>
        </p:spPr>
        <p:txBody>
          <a:bodyPr/>
          <a:lstStyle/>
          <a:p>
            <a:endParaRPr lang="es-CL"/>
          </a:p>
        </p:txBody>
      </p:sp>
      <p:sp>
        <p:nvSpPr>
          <p:cNvPr id="4" name="AutoShape 4"/>
          <p:cNvSpPr/>
          <p:nvPr/>
        </p:nvSpPr>
        <p:spPr>
          <a:xfrm flipV="1">
            <a:off x="2869893" y="8261201"/>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5" name="Freeform 5"/>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6"/>
            <a:stretch>
              <a:fillRect/>
            </a:stretch>
          </a:blipFill>
          <a:ln w="38100" cap="sq">
            <a:solidFill>
              <a:srgbClr val="FAFAFA"/>
            </a:solidFill>
            <a:prstDash val="solid"/>
            <a:miter/>
          </a:ln>
        </p:spPr>
        <p:txBody>
          <a:bodyPr/>
          <a:lstStyle/>
          <a:p>
            <a:endParaRPr lang="es-CL"/>
          </a:p>
        </p:txBody>
      </p:sp>
      <p:grpSp>
        <p:nvGrpSpPr>
          <p:cNvPr id="6" name="Group 6"/>
          <p:cNvGrpSpPr/>
          <p:nvPr/>
        </p:nvGrpSpPr>
        <p:grpSpPr>
          <a:xfrm>
            <a:off x="963390" y="270877"/>
            <a:ext cx="2511793" cy="2230282"/>
            <a:chOff x="0" y="0"/>
            <a:chExt cx="1020942" cy="906519"/>
          </a:xfrm>
        </p:grpSpPr>
        <p:sp>
          <p:nvSpPr>
            <p:cNvPr id="7" name="Freeform 7"/>
            <p:cNvSpPr/>
            <p:nvPr/>
          </p:nvSpPr>
          <p:spPr>
            <a:xfrm>
              <a:off x="0" y="0"/>
              <a:ext cx="1020942" cy="906519"/>
            </a:xfrm>
            <a:custGeom>
              <a:avLst/>
              <a:gdLst/>
              <a:ahLst/>
              <a:cxnLst/>
              <a:rect l="l" t="t" r="r" b="b"/>
              <a:pathLst>
                <a:path w="1020942" h="906519">
                  <a:moveTo>
                    <a:pt x="154111" y="0"/>
                  </a:moveTo>
                  <a:lnTo>
                    <a:pt x="866831" y="0"/>
                  </a:lnTo>
                  <a:cubicBezTo>
                    <a:pt x="907704" y="0"/>
                    <a:pt x="946903" y="16237"/>
                    <a:pt x="975804" y="45138"/>
                  </a:cubicBezTo>
                  <a:cubicBezTo>
                    <a:pt x="1004706" y="74040"/>
                    <a:pt x="1020942" y="113239"/>
                    <a:pt x="1020942" y="154111"/>
                  </a:cubicBezTo>
                  <a:lnTo>
                    <a:pt x="1020942" y="752408"/>
                  </a:lnTo>
                  <a:cubicBezTo>
                    <a:pt x="1020942" y="793281"/>
                    <a:pt x="1004706" y="832480"/>
                    <a:pt x="975804" y="861381"/>
                  </a:cubicBezTo>
                  <a:cubicBezTo>
                    <a:pt x="946903" y="890283"/>
                    <a:pt x="907704" y="906519"/>
                    <a:pt x="866831" y="906519"/>
                  </a:cubicBezTo>
                  <a:lnTo>
                    <a:pt x="154111" y="906519"/>
                  </a:lnTo>
                  <a:cubicBezTo>
                    <a:pt x="113239" y="906519"/>
                    <a:pt x="74040" y="890283"/>
                    <a:pt x="45138" y="861381"/>
                  </a:cubicBezTo>
                  <a:cubicBezTo>
                    <a:pt x="16237" y="832480"/>
                    <a:pt x="0" y="793281"/>
                    <a:pt x="0" y="752408"/>
                  </a:cubicBezTo>
                  <a:lnTo>
                    <a:pt x="0" y="154111"/>
                  </a:lnTo>
                  <a:cubicBezTo>
                    <a:pt x="0" y="113239"/>
                    <a:pt x="16237" y="74040"/>
                    <a:pt x="45138" y="45138"/>
                  </a:cubicBezTo>
                  <a:cubicBezTo>
                    <a:pt x="74040" y="16237"/>
                    <a:pt x="113239" y="0"/>
                    <a:pt x="154111" y="0"/>
                  </a:cubicBezTo>
                  <a:close/>
                </a:path>
              </a:pathLst>
            </a:custGeom>
            <a:solidFill>
              <a:srgbClr val="74E8AE"/>
            </a:solidFill>
          </p:spPr>
          <p:txBody>
            <a:bodyPr/>
            <a:lstStyle/>
            <a:p>
              <a:endParaRPr lang="es-CL"/>
            </a:p>
          </p:txBody>
        </p:sp>
        <p:sp>
          <p:nvSpPr>
            <p:cNvPr id="8" name="TextBox 8"/>
            <p:cNvSpPr txBox="1"/>
            <p:nvPr/>
          </p:nvSpPr>
          <p:spPr>
            <a:xfrm>
              <a:off x="0" y="28575"/>
              <a:ext cx="1020942" cy="877944"/>
            </a:xfrm>
            <a:prstGeom prst="rect">
              <a:avLst/>
            </a:prstGeom>
          </p:spPr>
          <p:txBody>
            <a:bodyPr lIns="50800" tIns="50800" rIns="50800" bIns="50800" rtlCol="0" anchor="ctr"/>
            <a:lstStyle/>
            <a:p>
              <a:pPr algn="ctr">
                <a:lnSpc>
                  <a:spcPts val="1800"/>
                </a:lnSpc>
              </a:pPr>
              <a:endParaRPr/>
            </a:p>
          </p:txBody>
        </p:sp>
      </p:grpSp>
      <p:sp>
        <p:nvSpPr>
          <p:cNvPr id="9" name="Freeform 9"/>
          <p:cNvSpPr/>
          <p:nvPr/>
        </p:nvSpPr>
        <p:spPr>
          <a:xfrm>
            <a:off x="1282984" y="444260"/>
            <a:ext cx="1872607" cy="1835294"/>
          </a:xfrm>
          <a:custGeom>
            <a:avLst/>
            <a:gdLst/>
            <a:ahLst/>
            <a:cxnLst/>
            <a:rect l="l" t="t" r="r" b="b"/>
            <a:pathLst>
              <a:path w="1872607" h="1835294">
                <a:moveTo>
                  <a:pt x="0" y="0"/>
                </a:moveTo>
                <a:lnTo>
                  <a:pt x="1872606" y="0"/>
                </a:lnTo>
                <a:lnTo>
                  <a:pt x="1872606" y="1835293"/>
                </a:lnTo>
                <a:lnTo>
                  <a:pt x="0" y="1835293"/>
                </a:lnTo>
                <a:lnTo>
                  <a:pt x="0" y="0"/>
                </a:lnTo>
                <a:close/>
              </a:path>
            </a:pathLst>
          </a:custGeom>
          <a:blipFill>
            <a:blip r:embed="rId7"/>
            <a:stretch>
              <a:fillRect l="-33146" r="-123922"/>
            </a:stretch>
          </a:blipFill>
        </p:spPr>
        <p:txBody>
          <a:bodyPr/>
          <a:lstStyle/>
          <a:p>
            <a:endParaRPr lang="es-CL"/>
          </a:p>
        </p:txBody>
      </p:sp>
      <p:grpSp>
        <p:nvGrpSpPr>
          <p:cNvPr id="10" name="Group 10"/>
          <p:cNvGrpSpPr>
            <a:grpSpLocks noChangeAspect="1"/>
          </p:cNvGrpSpPr>
          <p:nvPr/>
        </p:nvGrpSpPr>
        <p:grpSpPr>
          <a:xfrm>
            <a:off x="7524253" y="2002947"/>
            <a:ext cx="3577228" cy="7078160"/>
            <a:chOff x="0" y="0"/>
            <a:chExt cx="2620010" cy="5184140"/>
          </a:xfrm>
        </p:grpSpPr>
        <p:sp>
          <p:nvSpPr>
            <p:cNvPr id="11" name="Freeform 1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s-CL"/>
            </a:p>
          </p:txBody>
        </p:sp>
        <p:sp>
          <p:nvSpPr>
            <p:cNvPr id="12" name="Freeform 12"/>
            <p:cNvSpPr/>
            <p:nvPr/>
          </p:nvSpPr>
          <p:spPr>
            <a:xfrm>
              <a:off x="185420" y="156210"/>
              <a:ext cx="2250453" cy="4876800"/>
            </a:xfrm>
            <a:custGeom>
              <a:avLst/>
              <a:gdLst/>
              <a:ahLst/>
              <a:cxnLst/>
              <a:rect l="l" t="t" r="r" b="b"/>
              <a:pathLst>
                <a:path w="2250453"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142624" r="-142624"/>
              </a:stretch>
            </a:blipFill>
          </p:spPr>
          <p:txBody>
            <a:bodyPr/>
            <a:lstStyle/>
            <a:p>
              <a:endParaRPr lang="es-CL"/>
            </a:p>
          </p:txBody>
        </p:sp>
        <p:sp>
          <p:nvSpPr>
            <p:cNvPr id="13" name="Freeform 1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s-CL"/>
            </a:p>
          </p:txBody>
        </p:sp>
        <p:sp>
          <p:nvSpPr>
            <p:cNvPr id="14" name="Freeform 14"/>
            <p:cNvSpPr/>
            <p:nvPr/>
          </p:nvSpPr>
          <p:spPr>
            <a:xfrm>
              <a:off x="1579738" y="187960"/>
              <a:ext cx="63785" cy="63501"/>
            </a:xfrm>
            <a:custGeom>
              <a:avLst/>
              <a:gdLst/>
              <a:ahLst/>
              <a:cxnLst/>
              <a:rect l="l" t="t" r="r" b="b"/>
              <a:pathLst>
                <a:path w="63785" h="63501">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606060"/>
            </a:solidFill>
          </p:spPr>
          <p:txBody>
            <a:bodyPr/>
            <a:lstStyle/>
            <a:p>
              <a:endParaRPr lang="es-CL"/>
            </a:p>
          </p:txBody>
        </p:sp>
        <p:sp>
          <p:nvSpPr>
            <p:cNvPr id="15" name="Freeform 1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s-CL"/>
            </a:p>
          </p:txBody>
        </p:sp>
        <p:sp>
          <p:nvSpPr>
            <p:cNvPr id="16" name="Freeform 1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s-CL"/>
            </a:p>
          </p:txBody>
        </p:sp>
        <p:sp>
          <p:nvSpPr>
            <p:cNvPr id="17" name="Freeform 1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s-CL"/>
            </a:p>
          </p:txBody>
        </p:sp>
        <p:sp>
          <p:nvSpPr>
            <p:cNvPr id="18" name="Freeform 1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s-CL"/>
            </a:p>
          </p:txBody>
        </p:sp>
        <p:sp>
          <p:nvSpPr>
            <p:cNvPr id="19" name="Freeform 1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s-CL"/>
            </a:p>
          </p:txBody>
        </p:sp>
      </p:grpSp>
      <p:grpSp>
        <p:nvGrpSpPr>
          <p:cNvPr id="20" name="Group 20"/>
          <p:cNvGrpSpPr>
            <a:grpSpLocks noChangeAspect="1"/>
          </p:cNvGrpSpPr>
          <p:nvPr/>
        </p:nvGrpSpPr>
        <p:grpSpPr>
          <a:xfrm>
            <a:off x="13592521" y="2002947"/>
            <a:ext cx="3666779" cy="7255353"/>
            <a:chOff x="0" y="0"/>
            <a:chExt cx="2620010" cy="5184140"/>
          </a:xfrm>
        </p:grpSpPr>
        <p:sp>
          <p:nvSpPr>
            <p:cNvPr id="21" name="Freeform 2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s-CL"/>
            </a:p>
          </p:txBody>
        </p:sp>
        <p:sp>
          <p:nvSpPr>
            <p:cNvPr id="22" name="Freeform 22"/>
            <p:cNvSpPr/>
            <p:nvPr/>
          </p:nvSpPr>
          <p:spPr>
            <a:xfrm>
              <a:off x="185420" y="156210"/>
              <a:ext cx="2250453" cy="4876800"/>
            </a:xfrm>
            <a:custGeom>
              <a:avLst/>
              <a:gdLst/>
              <a:ahLst/>
              <a:cxnLst/>
              <a:rect l="l" t="t" r="r" b="b"/>
              <a:pathLst>
                <a:path w="2250453"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142624" r="-142624"/>
              </a:stretch>
            </a:blipFill>
          </p:spPr>
          <p:txBody>
            <a:bodyPr/>
            <a:lstStyle/>
            <a:p>
              <a:endParaRPr lang="es-CL"/>
            </a:p>
          </p:txBody>
        </p:sp>
        <p:sp>
          <p:nvSpPr>
            <p:cNvPr id="23" name="Freeform 2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s-CL"/>
            </a:p>
          </p:txBody>
        </p:sp>
        <p:sp>
          <p:nvSpPr>
            <p:cNvPr id="24" name="Freeform 24"/>
            <p:cNvSpPr/>
            <p:nvPr/>
          </p:nvSpPr>
          <p:spPr>
            <a:xfrm>
              <a:off x="1579738" y="187960"/>
              <a:ext cx="63785" cy="63501"/>
            </a:xfrm>
            <a:custGeom>
              <a:avLst/>
              <a:gdLst/>
              <a:ahLst/>
              <a:cxnLst/>
              <a:rect l="l" t="t" r="r" b="b"/>
              <a:pathLst>
                <a:path w="63785" h="63501">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606060"/>
            </a:solidFill>
          </p:spPr>
          <p:txBody>
            <a:bodyPr/>
            <a:lstStyle/>
            <a:p>
              <a:endParaRPr lang="es-CL"/>
            </a:p>
          </p:txBody>
        </p:sp>
        <p:sp>
          <p:nvSpPr>
            <p:cNvPr id="25" name="Freeform 2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s-CL"/>
            </a:p>
          </p:txBody>
        </p:sp>
        <p:sp>
          <p:nvSpPr>
            <p:cNvPr id="26" name="Freeform 2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s-CL"/>
            </a:p>
          </p:txBody>
        </p:sp>
        <p:sp>
          <p:nvSpPr>
            <p:cNvPr id="27" name="Freeform 2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s-CL"/>
            </a:p>
          </p:txBody>
        </p:sp>
        <p:sp>
          <p:nvSpPr>
            <p:cNvPr id="28" name="Freeform 2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s-CL"/>
            </a:p>
          </p:txBody>
        </p:sp>
        <p:sp>
          <p:nvSpPr>
            <p:cNvPr id="29" name="Freeform 2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s-CL"/>
            </a:p>
          </p:txBody>
        </p:sp>
      </p:grpSp>
      <p:sp>
        <p:nvSpPr>
          <p:cNvPr id="30" name="Freeform 30"/>
          <p:cNvSpPr/>
          <p:nvPr/>
        </p:nvSpPr>
        <p:spPr>
          <a:xfrm>
            <a:off x="11554350" y="5176583"/>
            <a:ext cx="1148743" cy="730888"/>
          </a:xfrm>
          <a:custGeom>
            <a:avLst/>
            <a:gdLst/>
            <a:ahLst/>
            <a:cxnLst/>
            <a:rect l="l" t="t" r="r" b="b"/>
            <a:pathLst>
              <a:path w="1148743" h="730888">
                <a:moveTo>
                  <a:pt x="0" y="0"/>
                </a:moveTo>
                <a:lnTo>
                  <a:pt x="1148743" y="0"/>
                </a:lnTo>
                <a:lnTo>
                  <a:pt x="1148743" y="730888"/>
                </a:lnTo>
                <a:lnTo>
                  <a:pt x="0" y="7308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L"/>
          </a:p>
        </p:txBody>
      </p:sp>
      <p:sp>
        <p:nvSpPr>
          <p:cNvPr id="31" name="TextBox 31"/>
          <p:cNvSpPr txBox="1"/>
          <p:nvPr/>
        </p:nvSpPr>
        <p:spPr>
          <a:xfrm>
            <a:off x="3827789" y="802030"/>
            <a:ext cx="7726561" cy="856615"/>
          </a:xfrm>
          <a:prstGeom prst="rect">
            <a:avLst/>
          </a:prstGeom>
        </p:spPr>
        <p:txBody>
          <a:bodyPr lIns="0" tIns="0" rIns="0" bIns="0" rtlCol="0" anchor="t">
            <a:spAutoFit/>
          </a:bodyPr>
          <a:lstStyle/>
          <a:p>
            <a:pPr marL="0" lvl="0" indent="0" algn="l">
              <a:lnSpc>
                <a:spcPts val="5600"/>
              </a:lnSpc>
              <a:spcBef>
                <a:spcPct val="0"/>
              </a:spcBef>
            </a:pPr>
            <a:r>
              <a:rPr lang="en-US" sz="5600" b="1">
                <a:solidFill>
                  <a:srgbClr val="74E8AE"/>
                </a:solidFill>
                <a:latin typeface="ITC Avant Garde Gothic Bold"/>
                <a:ea typeface="ITC Avant Garde Gothic Bold"/>
                <a:cs typeface="ITC Avant Garde Gothic Bold"/>
                <a:sym typeface="ITC Avant Garde Gothic Bold"/>
              </a:rPr>
              <a:t>Implementación NFC</a:t>
            </a:r>
          </a:p>
        </p:txBody>
      </p:sp>
      <p:sp>
        <p:nvSpPr>
          <p:cNvPr id="32" name="TextBox 32"/>
          <p:cNvSpPr txBox="1"/>
          <p:nvPr/>
        </p:nvSpPr>
        <p:spPr>
          <a:xfrm>
            <a:off x="631786" y="3125621"/>
            <a:ext cx="5686795" cy="3611454"/>
          </a:xfrm>
          <a:prstGeom prst="rect">
            <a:avLst/>
          </a:prstGeom>
        </p:spPr>
        <p:txBody>
          <a:bodyPr lIns="0" tIns="0" rIns="0" bIns="0" rtlCol="0" anchor="t">
            <a:spAutoFit/>
          </a:bodyPr>
          <a:lstStyle/>
          <a:p>
            <a:pPr algn="l">
              <a:lnSpc>
                <a:spcPts val="2600"/>
              </a:lnSpc>
            </a:pPr>
            <a:r>
              <a:rPr lang="en-US" sz="2167">
                <a:solidFill>
                  <a:srgbClr val="FFFFFF"/>
                </a:solidFill>
                <a:latin typeface="Gotham"/>
                <a:ea typeface="Gotham"/>
                <a:cs typeface="Gotham"/>
                <a:sym typeface="Gotham"/>
              </a:rPr>
              <a:t>El usuario que haya participado y ganado en una Subasta por una carta que sea exclusiva con la tecnología NFC, tiene en sus manos una carta “única” en el mercado, ya que al ser NFC, el unico propietario de la carta, es del que ganó la Subasta.</a:t>
            </a:r>
          </a:p>
          <a:p>
            <a:pPr algn="l">
              <a:lnSpc>
                <a:spcPts val="2600"/>
              </a:lnSpc>
            </a:pPr>
            <a:r>
              <a:rPr lang="en-US" sz="2167">
                <a:solidFill>
                  <a:srgbClr val="FFFFFF"/>
                </a:solidFill>
                <a:latin typeface="Gotham"/>
                <a:ea typeface="Gotham"/>
                <a:cs typeface="Gotham"/>
                <a:sym typeface="Gotham"/>
              </a:rPr>
              <a:t>También ese usuario en caso de querer usar su carta NFC para “tradear” o comercializar su carta, tiene la posibilidad de transferirla de dueño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898992" y="4493621"/>
            <a:ext cx="1966779" cy="2570992"/>
          </a:xfrm>
          <a:custGeom>
            <a:avLst/>
            <a:gdLst/>
            <a:ahLst/>
            <a:cxnLst/>
            <a:rect l="l" t="t" r="r" b="b"/>
            <a:pathLst>
              <a:path w="1966779" h="2570992">
                <a:moveTo>
                  <a:pt x="0" y="0"/>
                </a:moveTo>
                <a:lnTo>
                  <a:pt x="1966778" y="0"/>
                </a:lnTo>
                <a:lnTo>
                  <a:pt x="1966778" y="2570992"/>
                </a:lnTo>
                <a:lnTo>
                  <a:pt x="0" y="2570992"/>
                </a:lnTo>
                <a:lnTo>
                  <a:pt x="0" y="0"/>
                </a:lnTo>
                <a:close/>
              </a:path>
            </a:pathLst>
          </a:custGeom>
          <a:blipFill>
            <a:blip r:embed="rId2">
              <a:extLst>
                <a:ext uri="{96DAC541-7B7A-43D3-8B79-37D633B846F1}">
                  <asvg:svgBlip xmlns:asvg="http://schemas.microsoft.com/office/drawing/2016/SVG/main" r:embed="rId3"/>
                </a:ext>
              </a:extLst>
            </a:blip>
            <a:stretch>
              <a:fillRect l="-29770"/>
            </a:stretch>
          </a:blipFill>
        </p:spPr>
        <p:txBody>
          <a:bodyPr/>
          <a:lstStyle/>
          <a:p>
            <a:endParaRPr lang="es-CL"/>
          </a:p>
        </p:txBody>
      </p:sp>
      <p:sp>
        <p:nvSpPr>
          <p:cNvPr id="3" name="Freeform 3"/>
          <p:cNvSpPr/>
          <p:nvPr/>
        </p:nvSpPr>
        <p:spPr>
          <a:xfrm>
            <a:off x="-363519" y="9636051"/>
            <a:ext cx="995305" cy="939280"/>
          </a:xfrm>
          <a:custGeom>
            <a:avLst/>
            <a:gdLst/>
            <a:ahLst/>
            <a:cxnLst/>
            <a:rect l="l" t="t" r="r" b="b"/>
            <a:pathLst>
              <a:path w="995305" h="939280">
                <a:moveTo>
                  <a:pt x="0" y="0"/>
                </a:moveTo>
                <a:lnTo>
                  <a:pt x="995305" y="0"/>
                </a:lnTo>
                <a:lnTo>
                  <a:pt x="995305" y="939280"/>
                </a:lnTo>
                <a:lnTo>
                  <a:pt x="0" y="939280"/>
                </a:lnTo>
                <a:lnTo>
                  <a:pt x="0" y="0"/>
                </a:lnTo>
                <a:close/>
              </a:path>
            </a:pathLst>
          </a:custGeom>
          <a:blipFill>
            <a:blip r:embed="rId4">
              <a:extLst>
                <a:ext uri="{96DAC541-7B7A-43D3-8B79-37D633B846F1}">
                  <asvg:svgBlip xmlns:asvg="http://schemas.microsoft.com/office/drawing/2016/SVG/main" r:embed="rId5"/>
                </a:ext>
              </a:extLst>
            </a:blip>
            <a:stretch>
              <a:fillRect l="-77176" t="-132220" r="-40378"/>
            </a:stretch>
          </a:blipFill>
        </p:spPr>
        <p:txBody>
          <a:bodyPr/>
          <a:lstStyle/>
          <a:p>
            <a:endParaRPr lang="es-CL"/>
          </a:p>
        </p:txBody>
      </p:sp>
      <p:sp>
        <p:nvSpPr>
          <p:cNvPr id="4" name="AutoShape 4"/>
          <p:cNvSpPr/>
          <p:nvPr/>
        </p:nvSpPr>
        <p:spPr>
          <a:xfrm flipV="1">
            <a:off x="631786" y="8356305"/>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5" name="Freeform 5"/>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6"/>
            <a:stretch>
              <a:fillRect/>
            </a:stretch>
          </a:blipFill>
          <a:ln w="38100" cap="sq">
            <a:solidFill>
              <a:srgbClr val="FAFAFA"/>
            </a:solidFill>
            <a:prstDash val="solid"/>
            <a:miter/>
          </a:ln>
        </p:spPr>
        <p:txBody>
          <a:bodyPr/>
          <a:lstStyle/>
          <a:p>
            <a:endParaRPr lang="es-CL"/>
          </a:p>
        </p:txBody>
      </p:sp>
      <p:grpSp>
        <p:nvGrpSpPr>
          <p:cNvPr id="6" name="Group 6"/>
          <p:cNvGrpSpPr/>
          <p:nvPr/>
        </p:nvGrpSpPr>
        <p:grpSpPr>
          <a:xfrm>
            <a:off x="861406" y="270877"/>
            <a:ext cx="2613778" cy="2320836"/>
            <a:chOff x="0" y="0"/>
            <a:chExt cx="1020942" cy="906519"/>
          </a:xfrm>
        </p:grpSpPr>
        <p:sp>
          <p:nvSpPr>
            <p:cNvPr id="7" name="Freeform 7"/>
            <p:cNvSpPr/>
            <p:nvPr/>
          </p:nvSpPr>
          <p:spPr>
            <a:xfrm>
              <a:off x="0" y="0"/>
              <a:ext cx="1020942" cy="906519"/>
            </a:xfrm>
            <a:custGeom>
              <a:avLst/>
              <a:gdLst/>
              <a:ahLst/>
              <a:cxnLst/>
              <a:rect l="l" t="t" r="r" b="b"/>
              <a:pathLst>
                <a:path w="1020942" h="906519">
                  <a:moveTo>
                    <a:pt x="148098" y="0"/>
                  </a:moveTo>
                  <a:lnTo>
                    <a:pt x="872844" y="0"/>
                  </a:lnTo>
                  <a:cubicBezTo>
                    <a:pt x="912122" y="0"/>
                    <a:pt x="949792" y="15603"/>
                    <a:pt x="977565" y="43377"/>
                  </a:cubicBezTo>
                  <a:cubicBezTo>
                    <a:pt x="1005339" y="71151"/>
                    <a:pt x="1020942" y="108820"/>
                    <a:pt x="1020942" y="148098"/>
                  </a:cubicBezTo>
                  <a:lnTo>
                    <a:pt x="1020942" y="758421"/>
                  </a:lnTo>
                  <a:cubicBezTo>
                    <a:pt x="1020942" y="840214"/>
                    <a:pt x="954636" y="906519"/>
                    <a:pt x="872844" y="906519"/>
                  </a:cubicBezTo>
                  <a:lnTo>
                    <a:pt x="148098" y="906519"/>
                  </a:lnTo>
                  <a:cubicBezTo>
                    <a:pt x="66306" y="906519"/>
                    <a:pt x="0" y="840214"/>
                    <a:pt x="0" y="758421"/>
                  </a:cubicBezTo>
                  <a:lnTo>
                    <a:pt x="0" y="148098"/>
                  </a:lnTo>
                  <a:cubicBezTo>
                    <a:pt x="0" y="66306"/>
                    <a:pt x="66306" y="0"/>
                    <a:pt x="148098" y="0"/>
                  </a:cubicBezTo>
                  <a:close/>
                </a:path>
              </a:pathLst>
            </a:custGeom>
            <a:solidFill>
              <a:srgbClr val="000000">
                <a:alpha val="0"/>
              </a:srgbClr>
            </a:solidFill>
            <a:ln w="38100" cap="rnd">
              <a:solidFill>
                <a:srgbClr val="74E8AE"/>
              </a:solidFill>
              <a:prstDash val="solid"/>
              <a:round/>
            </a:ln>
          </p:spPr>
          <p:txBody>
            <a:bodyPr/>
            <a:lstStyle/>
            <a:p>
              <a:endParaRPr lang="es-CL"/>
            </a:p>
          </p:txBody>
        </p:sp>
        <p:sp>
          <p:nvSpPr>
            <p:cNvPr id="8" name="TextBox 8"/>
            <p:cNvSpPr txBox="1"/>
            <p:nvPr/>
          </p:nvSpPr>
          <p:spPr>
            <a:xfrm>
              <a:off x="0" y="28575"/>
              <a:ext cx="1020942" cy="877944"/>
            </a:xfrm>
            <a:prstGeom prst="rect">
              <a:avLst/>
            </a:prstGeom>
          </p:spPr>
          <p:txBody>
            <a:bodyPr lIns="50800" tIns="50800" rIns="50800" bIns="50800" rtlCol="0" anchor="ctr"/>
            <a:lstStyle/>
            <a:p>
              <a:pPr marL="0" lvl="0" indent="0" algn="ctr">
                <a:lnSpc>
                  <a:spcPts val="1800"/>
                </a:lnSpc>
                <a:spcBef>
                  <a:spcPct val="0"/>
                </a:spcBef>
              </a:pPr>
              <a:endParaRPr/>
            </a:p>
          </p:txBody>
        </p:sp>
      </p:grpSp>
      <p:sp>
        <p:nvSpPr>
          <p:cNvPr id="9" name="Freeform 9"/>
          <p:cNvSpPr/>
          <p:nvPr/>
        </p:nvSpPr>
        <p:spPr>
          <a:xfrm>
            <a:off x="1272526" y="625103"/>
            <a:ext cx="1791538" cy="1612384"/>
          </a:xfrm>
          <a:custGeom>
            <a:avLst/>
            <a:gdLst/>
            <a:ahLst/>
            <a:cxnLst/>
            <a:rect l="l" t="t" r="r" b="b"/>
            <a:pathLst>
              <a:path w="1791538" h="1612384">
                <a:moveTo>
                  <a:pt x="0" y="0"/>
                </a:moveTo>
                <a:lnTo>
                  <a:pt x="1791538" y="0"/>
                </a:lnTo>
                <a:lnTo>
                  <a:pt x="1791538" y="1612384"/>
                </a:lnTo>
                <a:lnTo>
                  <a:pt x="0" y="16123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L"/>
          </a:p>
        </p:txBody>
      </p:sp>
      <p:grpSp>
        <p:nvGrpSpPr>
          <p:cNvPr id="10" name="Group 10"/>
          <p:cNvGrpSpPr>
            <a:grpSpLocks noChangeAspect="1"/>
          </p:cNvGrpSpPr>
          <p:nvPr/>
        </p:nvGrpSpPr>
        <p:grpSpPr>
          <a:xfrm>
            <a:off x="8411845" y="2237487"/>
            <a:ext cx="3153644" cy="6240026"/>
            <a:chOff x="0" y="0"/>
            <a:chExt cx="2620010" cy="5184140"/>
          </a:xfrm>
        </p:grpSpPr>
        <p:sp>
          <p:nvSpPr>
            <p:cNvPr id="11" name="Freeform 1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s-CL"/>
            </a:p>
          </p:txBody>
        </p:sp>
        <p:sp>
          <p:nvSpPr>
            <p:cNvPr id="12" name="Freeform 12"/>
            <p:cNvSpPr/>
            <p:nvPr/>
          </p:nvSpPr>
          <p:spPr>
            <a:xfrm>
              <a:off x="185420" y="156210"/>
              <a:ext cx="2250453" cy="4876800"/>
            </a:xfrm>
            <a:custGeom>
              <a:avLst/>
              <a:gdLst/>
              <a:ahLst/>
              <a:cxnLst/>
              <a:rect l="l" t="t" r="r" b="b"/>
              <a:pathLst>
                <a:path w="2250453"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9163" r="-9163"/>
              </a:stretch>
            </a:blipFill>
          </p:spPr>
          <p:txBody>
            <a:bodyPr/>
            <a:lstStyle/>
            <a:p>
              <a:endParaRPr lang="es-CL"/>
            </a:p>
          </p:txBody>
        </p:sp>
        <p:sp>
          <p:nvSpPr>
            <p:cNvPr id="13" name="Freeform 1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txBody>
            <a:bodyPr/>
            <a:lstStyle/>
            <a:p>
              <a:endParaRPr lang="es-CL"/>
            </a:p>
          </p:txBody>
        </p:sp>
        <p:sp>
          <p:nvSpPr>
            <p:cNvPr id="14" name="Freeform 14"/>
            <p:cNvSpPr/>
            <p:nvPr/>
          </p:nvSpPr>
          <p:spPr>
            <a:xfrm>
              <a:off x="1579738" y="187960"/>
              <a:ext cx="63785" cy="63501"/>
            </a:xfrm>
            <a:custGeom>
              <a:avLst/>
              <a:gdLst/>
              <a:ahLst/>
              <a:cxnLst/>
              <a:rect l="l" t="t" r="r" b="b"/>
              <a:pathLst>
                <a:path w="63785" h="63501">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B5B5B"/>
            </a:solidFill>
          </p:spPr>
          <p:txBody>
            <a:bodyPr/>
            <a:lstStyle/>
            <a:p>
              <a:endParaRPr lang="es-CL"/>
            </a:p>
          </p:txBody>
        </p:sp>
        <p:sp>
          <p:nvSpPr>
            <p:cNvPr id="15" name="Freeform 1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txBody>
            <a:bodyPr/>
            <a:lstStyle/>
            <a:p>
              <a:endParaRPr lang="es-CL"/>
            </a:p>
          </p:txBody>
        </p:sp>
        <p:sp>
          <p:nvSpPr>
            <p:cNvPr id="16" name="Freeform 1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txBody>
            <a:bodyPr/>
            <a:lstStyle/>
            <a:p>
              <a:endParaRPr lang="es-CL"/>
            </a:p>
          </p:txBody>
        </p:sp>
        <p:sp>
          <p:nvSpPr>
            <p:cNvPr id="17" name="Freeform 1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txBody>
            <a:bodyPr/>
            <a:lstStyle/>
            <a:p>
              <a:endParaRPr lang="es-CL"/>
            </a:p>
          </p:txBody>
        </p:sp>
        <p:sp>
          <p:nvSpPr>
            <p:cNvPr id="18" name="Freeform 1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txBody>
            <a:bodyPr/>
            <a:lstStyle/>
            <a:p>
              <a:endParaRPr lang="es-CL"/>
            </a:p>
          </p:txBody>
        </p:sp>
        <p:sp>
          <p:nvSpPr>
            <p:cNvPr id="19" name="Freeform 1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txBody>
            <a:bodyPr/>
            <a:lstStyle/>
            <a:p>
              <a:endParaRPr lang="es-CL"/>
            </a:p>
          </p:txBody>
        </p:sp>
      </p:grpSp>
      <p:sp>
        <p:nvSpPr>
          <p:cNvPr id="20" name="TextBox 20"/>
          <p:cNvSpPr txBox="1"/>
          <p:nvPr/>
        </p:nvSpPr>
        <p:spPr>
          <a:xfrm>
            <a:off x="3827789" y="802030"/>
            <a:ext cx="9168489" cy="856669"/>
          </a:xfrm>
          <a:prstGeom prst="rect">
            <a:avLst/>
          </a:prstGeom>
        </p:spPr>
        <p:txBody>
          <a:bodyPr lIns="0" tIns="0" rIns="0" bIns="0" rtlCol="0" anchor="t">
            <a:spAutoFit/>
          </a:bodyPr>
          <a:lstStyle/>
          <a:p>
            <a:pPr marL="0" lvl="0" indent="0" algn="l">
              <a:lnSpc>
                <a:spcPts val="5600"/>
              </a:lnSpc>
              <a:spcBef>
                <a:spcPct val="0"/>
              </a:spcBef>
            </a:pPr>
            <a:r>
              <a:rPr lang="en-US" sz="5600" b="1">
                <a:solidFill>
                  <a:srgbClr val="74E8AE"/>
                </a:solidFill>
                <a:latin typeface="ITC Avant Garde Gothic Bold"/>
                <a:ea typeface="ITC Avant Garde Gothic Bold"/>
                <a:cs typeface="ITC Avant Garde Gothic Bold"/>
                <a:sym typeface="ITC Avant Garde Gothic Bold"/>
              </a:rPr>
              <a:t>Visualización de Pedidos</a:t>
            </a:r>
          </a:p>
        </p:txBody>
      </p:sp>
      <p:sp>
        <p:nvSpPr>
          <p:cNvPr id="21" name="TextBox 21"/>
          <p:cNvSpPr txBox="1"/>
          <p:nvPr/>
        </p:nvSpPr>
        <p:spPr>
          <a:xfrm>
            <a:off x="1028700" y="3527542"/>
            <a:ext cx="5686795" cy="4266098"/>
          </a:xfrm>
          <a:prstGeom prst="rect">
            <a:avLst/>
          </a:prstGeom>
        </p:spPr>
        <p:txBody>
          <a:bodyPr lIns="0" tIns="0" rIns="0" bIns="0" rtlCol="0" anchor="t">
            <a:spAutoFit/>
          </a:bodyPr>
          <a:lstStyle/>
          <a:p>
            <a:pPr algn="l">
              <a:lnSpc>
                <a:spcPts val="2600"/>
              </a:lnSpc>
            </a:pPr>
            <a:r>
              <a:rPr lang="en-US" sz="2167">
                <a:solidFill>
                  <a:srgbClr val="FFFFFF"/>
                </a:solidFill>
                <a:latin typeface="Gotham"/>
                <a:ea typeface="Gotham"/>
                <a:cs typeface="Gotham"/>
                <a:sym typeface="Gotham"/>
              </a:rPr>
              <a:t>La visualización de pedidos se adapta al rol del usuario: los clientes solo acceden al historial y estado de sus propios pedidos, mientras que los administradores tienen visibilidad de todos los pedidos recientes de la empresa.</a:t>
            </a:r>
          </a:p>
          <a:p>
            <a:pPr algn="l">
              <a:lnSpc>
                <a:spcPts val="2600"/>
              </a:lnSpc>
            </a:pPr>
            <a:endParaRPr lang="en-US" sz="2167">
              <a:solidFill>
                <a:srgbClr val="FFFFFF"/>
              </a:solidFill>
              <a:latin typeface="Gotham"/>
              <a:ea typeface="Gotham"/>
              <a:cs typeface="Gotham"/>
              <a:sym typeface="Gotham"/>
            </a:endParaRPr>
          </a:p>
          <a:p>
            <a:pPr algn="l">
              <a:lnSpc>
                <a:spcPts val="2600"/>
              </a:lnSpc>
            </a:pPr>
            <a:r>
              <a:rPr lang="en-US" sz="2167">
                <a:solidFill>
                  <a:srgbClr val="FFFFFF"/>
                </a:solidFill>
                <a:latin typeface="Gotham"/>
                <a:ea typeface="Gotham"/>
                <a:cs typeface="Gotham"/>
                <a:sym typeface="Gotham"/>
              </a:rPr>
              <a:t>El dueño disfruta del máximo control, accediendo además a toda la información financiera, reportes de ventas y ganancias del último periodo para una gestión completa.</a:t>
            </a:r>
          </a:p>
        </p:txBody>
      </p:sp>
      <p:grpSp>
        <p:nvGrpSpPr>
          <p:cNvPr id="22" name="Group 22"/>
          <p:cNvGrpSpPr>
            <a:grpSpLocks noChangeAspect="1"/>
          </p:cNvGrpSpPr>
          <p:nvPr/>
        </p:nvGrpSpPr>
        <p:grpSpPr>
          <a:xfrm>
            <a:off x="12758755" y="3537067"/>
            <a:ext cx="3165037" cy="6262570"/>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s-CL"/>
            </a:p>
          </p:txBody>
        </p:sp>
        <p:sp>
          <p:nvSpPr>
            <p:cNvPr id="24" name="Freeform 24"/>
            <p:cNvSpPr/>
            <p:nvPr/>
          </p:nvSpPr>
          <p:spPr>
            <a:xfrm>
              <a:off x="185420" y="156210"/>
              <a:ext cx="2250453" cy="4876800"/>
            </a:xfrm>
            <a:custGeom>
              <a:avLst/>
              <a:gdLst/>
              <a:ahLst/>
              <a:cxnLst/>
              <a:rect l="l" t="t" r="r" b="b"/>
              <a:pathLst>
                <a:path w="2250453"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1354" r="-1354"/>
              </a:stretch>
            </a:blipFill>
          </p:spPr>
          <p:txBody>
            <a:bodyPr/>
            <a:lstStyle/>
            <a:p>
              <a:endParaRPr lang="es-CL"/>
            </a:p>
          </p:txBody>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txBody>
            <a:bodyPr/>
            <a:lstStyle/>
            <a:p>
              <a:endParaRPr lang="es-CL"/>
            </a:p>
          </p:txBody>
        </p:sp>
        <p:sp>
          <p:nvSpPr>
            <p:cNvPr id="26" name="Freeform 26"/>
            <p:cNvSpPr/>
            <p:nvPr/>
          </p:nvSpPr>
          <p:spPr>
            <a:xfrm>
              <a:off x="1579738" y="187960"/>
              <a:ext cx="63785" cy="63501"/>
            </a:xfrm>
            <a:custGeom>
              <a:avLst/>
              <a:gdLst/>
              <a:ahLst/>
              <a:cxnLst/>
              <a:rect l="l" t="t" r="r" b="b"/>
              <a:pathLst>
                <a:path w="63785" h="63501">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B5B5B"/>
            </a:solidFill>
          </p:spPr>
          <p:txBody>
            <a:bodyPr/>
            <a:lstStyle/>
            <a:p>
              <a:endParaRPr lang="es-CL"/>
            </a:p>
          </p:txBody>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txBody>
            <a:bodyPr/>
            <a:lstStyle/>
            <a:p>
              <a:endParaRPr lang="es-CL"/>
            </a:p>
          </p:txBody>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txBody>
            <a:bodyPr/>
            <a:lstStyle/>
            <a:p>
              <a:endParaRPr lang="es-CL"/>
            </a:p>
          </p:txBody>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txBody>
            <a:bodyPr/>
            <a:lstStyle/>
            <a:p>
              <a:endParaRPr lang="es-CL"/>
            </a:p>
          </p:txBody>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txBody>
            <a:bodyPr/>
            <a:lstStyle/>
            <a:p>
              <a:endParaRPr lang="es-CL"/>
            </a:p>
          </p:txBody>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txBody>
            <a:bodyPr/>
            <a:lstStyle/>
            <a:p>
              <a:endParaRPr lang="es-CL"/>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49983" y="-102870"/>
            <a:ext cx="18885088" cy="5207269"/>
            <a:chOff x="0" y="0"/>
            <a:chExt cx="7769885" cy="2142425"/>
          </a:xfrm>
        </p:grpSpPr>
        <p:sp>
          <p:nvSpPr>
            <p:cNvPr id="3" name="Freeform 3"/>
            <p:cNvSpPr/>
            <p:nvPr/>
          </p:nvSpPr>
          <p:spPr>
            <a:xfrm>
              <a:off x="0" y="0"/>
              <a:ext cx="7769885" cy="2142425"/>
            </a:xfrm>
            <a:custGeom>
              <a:avLst/>
              <a:gdLst/>
              <a:ahLst/>
              <a:cxnLst/>
              <a:rect l="l" t="t" r="r" b="b"/>
              <a:pathLst>
                <a:path w="7769885" h="2142425">
                  <a:moveTo>
                    <a:pt x="0" y="0"/>
                  </a:moveTo>
                  <a:lnTo>
                    <a:pt x="7769885" y="0"/>
                  </a:lnTo>
                  <a:lnTo>
                    <a:pt x="7769885" y="2142425"/>
                  </a:lnTo>
                  <a:lnTo>
                    <a:pt x="0" y="2142425"/>
                  </a:lnTo>
                  <a:close/>
                </a:path>
              </a:pathLst>
            </a:custGeom>
            <a:blipFill>
              <a:blip r:embed="rId2"/>
              <a:stretch>
                <a:fillRect t="-17946" b="-3093"/>
              </a:stretch>
            </a:blipFill>
          </p:spPr>
          <p:txBody>
            <a:bodyPr/>
            <a:lstStyle/>
            <a:p>
              <a:endParaRPr lang="es-CL"/>
            </a:p>
          </p:txBody>
        </p:sp>
      </p:grpSp>
      <p:sp>
        <p:nvSpPr>
          <p:cNvPr id="4" name="TextBox 4"/>
          <p:cNvSpPr txBox="1"/>
          <p:nvPr/>
        </p:nvSpPr>
        <p:spPr>
          <a:xfrm>
            <a:off x="1747702" y="5213275"/>
            <a:ext cx="1795105" cy="1369695"/>
          </a:xfrm>
          <a:prstGeom prst="rect">
            <a:avLst/>
          </a:prstGeom>
        </p:spPr>
        <p:txBody>
          <a:bodyPr lIns="0" tIns="0" rIns="0" bIns="0" rtlCol="0" anchor="t">
            <a:spAutoFit/>
          </a:bodyPr>
          <a:lstStyle/>
          <a:p>
            <a:pPr algn="ctr">
              <a:lnSpc>
                <a:spcPts val="10080"/>
              </a:lnSpc>
            </a:pPr>
            <a:r>
              <a:rPr lang="en-US" sz="7200" b="1">
                <a:solidFill>
                  <a:srgbClr val="FFFFFF"/>
                </a:solidFill>
                <a:latin typeface="ITC Avant Garde Gothic Bold"/>
                <a:ea typeface="ITC Avant Garde Gothic Bold"/>
                <a:cs typeface="ITC Avant Garde Gothic Bold"/>
                <a:sym typeface="ITC Avant Garde Gothic Bold"/>
              </a:rPr>
              <a:t>08</a:t>
            </a:r>
          </a:p>
        </p:txBody>
      </p:sp>
      <p:sp>
        <p:nvSpPr>
          <p:cNvPr id="5" name="AutoShape 5"/>
          <p:cNvSpPr/>
          <p:nvPr/>
        </p:nvSpPr>
        <p:spPr>
          <a:xfrm>
            <a:off x="3542807" y="6237923"/>
            <a:ext cx="0" cy="330917"/>
          </a:xfrm>
          <a:prstGeom prst="line">
            <a:avLst/>
          </a:prstGeom>
          <a:ln w="19050" cap="flat">
            <a:solidFill>
              <a:srgbClr val="74E8AE"/>
            </a:solidFill>
            <a:prstDash val="solid"/>
            <a:headEnd type="none" w="sm" len="sm"/>
            <a:tailEnd type="none" w="sm" len="sm"/>
          </a:ln>
        </p:spPr>
        <p:txBody>
          <a:bodyPr/>
          <a:lstStyle/>
          <a:p>
            <a:endParaRPr lang="es-CL"/>
          </a:p>
        </p:txBody>
      </p:sp>
      <p:sp>
        <p:nvSpPr>
          <p:cNvPr id="6" name="AutoShape 6"/>
          <p:cNvSpPr/>
          <p:nvPr/>
        </p:nvSpPr>
        <p:spPr>
          <a:xfrm>
            <a:off x="1747702" y="6570688"/>
            <a:ext cx="2284646" cy="0"/>
          </a:xfrm>
          <a:prstGeom prst="line">
            <a:avLst/>
          </a:prstGeom>
          <a:ln w="19050" cap="flat">
            <a:solidFill>
              <a:srgbClr val="74E8AE"/>
            </a:solidFill>
            <a:prstDash val="solid"/>
            <a:headEnd type="none" w="sm" len="sm"/>
            <a:tailEnd type="none" w="sm" len="sm"/>
          </a:ln>
        </p:spPr>
        <p:txBody>
          <a:bodyPr/>
          <a:lstStyle/>
          <a:p>
            <a:endParaRPr lang="es-CL"/>
          </a:p>
        </p:txBody>
      </p:sp>
      <p:sp>
        <p:nvSpPr>
          <p:cNvPr id="7" name="TextBox 7"/>
          <p:cNvSpPr txBox="1"/>
          <p:nvPr/>
        </p:nvSpPr>
        <p:spPr>
          <a:xfrm>
            <a:off x="1747702" y="7329273"/>
            <a:ext cx="5750767" cy="856615"/>
          </a:xfrm>
          <a:prstGeom prst="rect">
            <a:avLst/>
          </a:prstGeom>
        </p:spPr>
        <p:txBody>
          <a:bodyPr lIns="0" tIns="0" rIns="0" bIns="0" rtlCol="0" anchor="t">
            <a:spAutoFit/>
          </a:bodyPr>
          <a:lstStyle/>
          <a:p>
            <a:pPr algn="l">
              <a:lnSpc>
                <a:spcPts val="5600"/>
              </a:lnSpc>
            </a:pPr>
            <a:r>
              <a:rPr lang="en-US" sz="5600" b="1">
                <a:solidFill>
                  <a:srgbClr val="74E8AE"/>
                </a:solidFill>
                <a:latin typeface="ITC Avant Garde Gothic Bold"/>
                <a:ea typeface="ITC Avant Garde Gothic Bold"/>
                <a:cs typeface="ITC Avant Garde Gothic Bold"/>
                <a:sym typeface="ITC Avant Garde Gothic Bold"/>
              </a:rPr>
              <a:t>Reflexion</a:t>
            </a:r>
          </a:p>
        </p:txBody>
      </p:sp>
      <p:sp>
        <p:nvSpPr>
          <p:cNvPr id="8" name="TextBox 8"/>
          <p:cNvSpPr txBox="1"/>
          <p:nvPr/>
        </p:nvSpPr>
        <p:spPr>
          <a:xfrm>
            <a:off x="8891573" y="7080988"/>
            <a:ext cx="7646276" cy="1809750"/>
          </a:xfrm>
          <a:prstGeom prst="rect">
            <a:avLst/>
          </a:prstGeom>
        </p:spPr>
        <p:txBody>
          <a:bodyPr lIns="0" tIns="0" rIns="0" bIns="0" rtlCol="0" anchor="t">
            <a:spAutoFit/>
          </a:bodyPr>
          <a:lstStyle/>
          <a:p>
            <a:pPr algn="l">
              <a:lnSpc>
                <a:spcPts val="2879"/>
              </a:lnSpc>
            </a:pPr>
            <a:r>
              <a:rPr lang="en-US" sz="2400">
                <a:solidFill>
                  <a:srgbClr val="FFFFFF"/>
                </a:solidFill>
                <a:latin typeface="Gotham"/>
                <a:ea typeface="Gotham"/>
                <a:cs typeface="Gotham"/>
                <a:sym typeface="Gotham"/>
              </a:rPr>
              <a:t>A lo largo de todos estos años académicos hemos aprendido como desarrollar soluciones e innovaciones tecnológicas y lo que es ser un buen informático, las buenas y malas practicas que puede hacer un informático.</a:t>
            </a:r>
          </a:p>
        </p:txBody>
      </p:sp>
      <p:sp>
        <p:nvSpPr>
          <p:cNvPr id="9" name="TextBox 9"/>
          <p:cNvSpPr txBox="1"/>
          <p:nvPr/>
        </p:nvSpPr>
        <p:spPr>
          <a:xfrm>
            <a:off x="8891573" y="6130850"/>
            <a:ext cx="7646276" cy="452755"/>
          </a:xfrm>
          <a:prstGeom prst="rect">
            <a:avLst/>
          </a:prstGeom>
        </p:spPr>
        <p:txBody>
          <a:bodyPr lIns="0" tIns="0" rIns="0" bIns="0" rtlCol="0" anchor="t">
            <a:spAutoFit/>
          </a:bodyPr>
          <a:lstStyle/>
          <a:p>
            <a:pPr algn="l">
              <a:lnSpc>
                <a:spcPts val="3200"/>
              </a:lnSpc>
            </a:pPr>
            <a:r>
              <a:rPr lang="en-US" sz="3200" b="1">
                <a:solidFill>
                  <a:srgbClr val="FFFFFF"/>
                </a:solidFill>
                <a:latin typeface="Arimo Bold"/>
                <a:ea typeface="Arimo Bold"/>
                <a:cs typeface="Arimo Bold"/>
                <a:sym typeface="Arimo Bold"/>
              </a:rPr>
              <a:t>¿Que aprendimos?</a:t>
            </a:r>
          </a:p>
        </p:txBody>
      </p:sp>
      <p:sp>
        <p:nvSpPr>
          <p:cNvPr id="10" name="Freeform 10"/>
          <p:cNvSpPr/>
          <p:nvPr/>
        </p:nvSpPr>
        <p:spPr>
          <a:xfrm>
            <a:off x="17259300" y="4284891"/>
            <a:ext cx="1763450" cy="1639016"/>
          </a:xfrm>
          <a:custGeom>
            <a:avLst/>
            <a:gdLst/>
            <a:ahLst/>
            <a:cxnLst/>
            <a:rect l="l" t="t" r="r" b="b"/>
            <a:pathLst>
              <a:path w="1763450" h="1639016">
                <a:moveTo>
                  <a:pt x="0" y="0"/>
                </a:moveTo>
                <a:lnTo>
                  <a:pt x="1763450" y="0"/>
                </a:lnTo>
                <a:lnTo>
                  <a:pt x="1763450" y="1639016"/>
                </a:lnTo>
                <a:lnTo>
                  <a:pt x="0" y="1639016"/>
                </a:lnTo>
                <a:lnTo>
                  <a:pt x="0" y="0"/>
                </a:lnTo>
                <a:close/>
              </a:path>
            </a:pathLst>
          </a:custGeom>
          <a:blipFill>
            <a:blip r:embed="rId3">
              <a:extLst>
                <a:ext uri="{96DAC541-7B7A-43D3-8B79-37D633B846F1}">
                  <asvg:svgBlip xmlns:asvg="http://schemas.microsoft.com/office/drawing/2016/SVG/main" r:embed="rId4"/>
                </a:ext>
              </a:extLst>
            </a:blip>
            <a:stretch>
              <a:fillRect t="-33080" r="-22790"/>
            </a:stretch>
          </a:blipFill>
        </p:spPr>
        <p:txBody>
          <a:bodyPr/>
          <a:lstStyle/>
          <a:p>
            <a:endParaRPr lang="es-CL"/>
          </a:p>
        </p:txBody>
      </p:sp>
      <p:sp>
        <p:nvSpPr>
          <p:cNvPr id="11" name="Freeform 11"/>
          <p:cNvSpPr/>
          <p:nvPr/>
        </p:nvSpPr>
        <p:spPr>
          <a:xfrm>
            <a:off x="1747702" y="-1193472"/>
            <a:ext cx="2165341" cy="2181205"/>
          </a:xfrm>
          <a:custGeom>
            <a:avLst/>
            <a:gdLst/>
            <a:ahLst/>
            <a:cxnLst/>
            <a:rect l="l" t="t" r="r" b="b"/>
            <a:pathLst>
              <a:path w="2165341" h="2181205">
                <a:moveTo>
                  <a:pt x="0" y="0"/>
                </a:moveTo>
                <a:lnTo>
                  <a:pt x="2165341" y="0"/>
                </a:lnTo>
                <a:lnTo>
                  <a:pt x="2165341" y="2181204"/>
                </a:lnTo>
                <a:lnTo>
                  <a:pt x="0" y="21812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L"/>
          </a:p>
        </p:txBody>
      </p:sp>
      <p:sp>
        <p:nvSpPr>
          <p:cNvPr id="12" name="AutoShape 12"/>
          <p:cNvSpPr/>
          <p:nvPr/>
        </p:nvSpPr>
        <p:spPr>
          <a:xfrm flipV="1">
            <a:off x="17259300" y="6390565"/>
            <a:ext cx="605291" cy="0"/>
          </a:xfrm>
          <a:prstGeom prst="line">
            <a:avLst/>
          </a:prstGeom>
          <a:ln w="95250" cap="flat">
            <a:solidFill>
              <a:srgbClr val="74E8AE"/>
            </a:solidFill>
            <a:prstDash val="solid"/>
            <a:headEnd type="none" w="sm" len="sm"/>
            <a:tailEnd type="none" w="sm" len="sm"/>
          </a:ln>
        </p:spPr>
        <p:txBody>
          <a:bodyPr/>
          <a:lstStyle/>
          <a:p>
            <a:endParaRPr lang="es-CL"/>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643" t="-5204" r="-8718" b="-3885"/>
            </a:stretch>
          </a:blipFill>
        </p:spPr>
        <p:txBody>
          <a:bodyPr/>
          <a:lstStyle/>
          <a:p>
            <a:endParaRPr lang="es-CL"/>
          </a:p>
        </p:txBody>
      </p:sp>
      <p:sp>
        <p:nvSpPr>
          <p:cNvPr id="3" name="TextBox 3"/>
          <p:cNvSpPr txBox="1"/>
          <p:nvPr/>
        </p:nvSpPr>
        <p:spPr>
          <a:xfrm>
            <a:off x="7528216" y="3267817"/>
            <a:ext cx="3231567" cy="887965"/>
          </a:xfrm>
          <a:prstGeom prst="rect">
            <a:avLst/>
          </a:prstGeom>
        </p:spPr>
        <p:txBody>
          <a:bodyPr lIns="0" tIns="0" rIns="0" bIns="0" rtlCol="0" anchor="t">
            <a:spAutoFit/>
          </a:bodyPr>
          <a:lstStyle/>
          <a:p>
            <a:pPr algn="r">
              <a:lnSpc>
                <a:spcPts val="5826"/>
              </a:lnSpc>
            </a:pPr>
            <a:r>
              <a:rPr lang="en-US" sz="5826" b="1">
                <a:solidFill>
                  <a:srgbClr val="FFFFFF"/>
                </a:solidFill>
                <a:latin typeface="ITC Avant Garde Gothic Bold"/>
                <a:ea typeface="ITC Avant Garde Gothic Bold"/>
                <a:cs typeface="ITC Avant Garde Gothic Bold"/>
                <a:sym typeface="ITC Avant Garde Gothic Bold"/>
              </a:rPr>
              <a:t>Gracias</a:t>
            </a:r>
          </a:p>
        </p:txBody>
      </p:sp>
      <p:sp>
        <p:nvSpPr>
          <p:cNvPr id="4" name="TextBox 4"/>
          <p:cNvSpPr txBox="1"/>
          <p:nvPr/>
        </p:nvSpPr>
        <p:spPr>
          <a:xfrm>
            <a:off x="5803796" y="4146257"/>
            <a:ext cx="6680408" cy="997243"/>
          </a:xfrm>
          <a:prstGeom prst="rect">
            <a:avLst/>
          </a:prstGeom>
        </p:spPr>
        <p:txBody>
          <a:bodyPr lIns="0" tIns="0" rIns="0" bIns="0" rtlCol="0" anchor="t">
            <a:spAutoFit/>
          </a:bodyPr>
          <a:lstStyle/>
          <a:p>
            <a:pPr marL="0" lvl="0" indent="0" algn="l">
              <a:lnSpc>
                <a:spcPts val="6481"/>
              </a:lnSpc>
            </a:pPr>
            <a:r>
              <a:rPr lang="en-US" sz="6481" b="1">
                <a:solidFill>
                  <a:srgbClr val="FFFFFF"/>
                </a:solidFill>
                <a:latin typeface="ITC Avant Garde Gothic Bold"/>
                <a:ea typeface="ITC Avant Garde Gothic Bold"/>
                <a:cs typeface="ITC Avant Garde Gothic Bold"/>
                <a:sym typeface="ITC Avant Garde Gothic Bold"/>
              </a:rPr>
              <a:t>Por su atención</a:t>
            </a:r>
          </a:p>
        </p:txBody>
      </p:sp>
      <p:sp>
        <p:nvSpPr>
          <p:cNvPr id="5" name="TextBox 5"/>
          <p:cNvSpPr txBox="1"/>
          <p:nvPr/>
        </p:nvSpPr>
        <p:spPr>
          <a:xfrm>
            <a:off x="5478969" y="5994600"/>
            <a:ext cx="7810270" cy="1546860"/>
          </a:xfrm>
          <a:prstGeom prst="rect">
            <a:avLst/>
          </a:prstGeom>
        </p:spPr>
        <p:txBody>
          <a:bodyPr lIns="0" tIns="0" rIns="0" bIns="0" rtlCol="0" anchor="t">
            <a:spAutoFit/>
          </a:bodyPr>
          <a:lstStyle/>
          <a:p>
            <a:pPr algn="ctr">
              <a:lnSpc>
                <a:spcPts val="2400"/>
              </a:lnSpc>
            </a:pPr>
            <a:r>
              <a:rPr lang="en-US" sz="2400" spc="240">
                <a:solidFill>
                  <a:srgbClr val="74E8AE"/>
                </a:solidFill>
                <a:latin typeface="Gotham"/>
                <a:ea typeface="Gotham"/>
                <a:cs typeface="Gotham"/>
                <a:sym typeface="Gotham"/>
              </a:rPr>
              <a:t>“La imaginación es más importantes que el conocimiento. El conocimiento es limitado, mientras que la imaginación no”</a:t>
            </a:r>
          </a:p>
          <a:p>
            <a:pPr algn="ctr">
              <a:lnSpc>
                <a:spcPts val="2400"/>
              </a:lnSpc>
            </a:pPr>
            <a:endParaRPr lang="en-US" sz="2400" spc="240">
              <a:solidFill>
                <a:srgbClr val="74E8AE"/>
              </a:solidFill>
              <a:latin typeface="Gotham"/>
              <a:ea typeface="Gotham"/>
              <a:cs typeface="Gotham"/>
              <a:sym typeface="Gotham"/>
            </a:endParaRPr>
          </a:p>
          <a:p>
            <a:pPr algn="ctr">
              <a:lnSpc>
                <a:spcPts val="2400"/>
              </a:lnSpc>
            </a:pPr>
            <a:r>
              <a:rPr lang="en-US" sz="2400" spc="240">
                <a:solidFill>
                  <a:srgbClr val="74E8AE"/>
                </a:solidFill>
                <a:latin typeface="Gotham"/>
                <a:ea typeface="Gotham"/>
                <a:cs typeface="Gotham"/>
                <a:sym typeface="Gotham"/>
              </a:rPr>
              <a:t>- Donal Knuth</a:t>
            </a:r>
          </a:p>
        </p:txBody>
      </p:sp>
      <p:sp>
        <p:nvSpPr>
          <p:cNvPr id="6" name="Freeform 6"/>
          <p:cNvSpPr/>
          <p:nvPr/>
        </p:nvSpPr>
        <p:spPr>
          <a:xfrm>
            <a:off x="16860409" y="2438875"/>
            <a:ext cx="802472" cy="670490"/>
          </a:xfrm>
          <a:custGeom>
            <a:avLst/>
            <a:gdLst/>
            <a:ahLst/>
            <a:cxnLst/>
            <a:rect l="l" t="t" r="r" b="b"/>
            <a:pathLst>
              <a:path w="802472" h="670490">
                <a:moveTo>
                  <a:pt x="0" y="0"/>
                </a:moveTo>
                <a:lnTo>
                  <a:pt x="802473" y="0"/>
                </a:lnTo>
                <a:lnTo>
                  <a:pt x="802473" y="670490"/>
                </a:lnTo>
                <a:lnTo>
                  <a:pt x="0" y="670490"/>
                </a:lnTo>
                <a:lnTo>
                  <a:pt x="0" y="0"/>
                </a:lnTo>
                <a:close/>
              </a:path>
            </a:pathLst>
          </a:custGeom>
          <a:blipFill>
            <a:blip r:embed="rId3">
              <a:extLst>
                <a:ext uri="{96DAC541-7B7A-43D3-8B79-37D633B846F1}">
                  <asvg:svgBlip xmlns:asvg="http://schemas.microsoft.com/office/drawing/2016/SVG/main" r:embed="rId4"/>
                </a:ext>
              </a:extLst>
            </a:blip>
            <a:stretch>
              <a:fillRect l="-109703" r="-60130" b="-225315"/>
            </a:stretch>
          </a:blipFill>
        </p:spPr>
        <p:txBody>
          <a:bodyPr/>
          <a:lstStyle/>
          <a:p>
            <a:endParaRPr lang="es-CL"/>
          </a:p>
        </p:txBody>
      </p:sp>
      <p:sp>
        <p:nvSpPr>
          <p:cNvPr id="7" name="Freeform 7"/>
          <p:cNvSpPr/>
          <p:nvPr/>
        </p:nvSpPr>
        <p:spPr>
          <a:xfrm>
            <a:off x="627464" y="2438875"/>
            <a:ext cx="802472" cy="670490"/>
          </a:xfrm>
          <a:custGeom>
            <a:avLst/>
            <a:gdLst/>
            <a:ahLst/>
            <a:cxnLst/>
            <a:rect l="l" t="t" r="r" b="b"/>
            <a:pathLst>
              <a:path w="802472" h="670490">
                <a:moveTo>
                  <a:pt x="0" y="0"/>
                </a:moveTo>
                <a:lnTo>
                  <a:pt x="802472" y="0"/>
                </a:lnTo>
                <a:lnTo>
                  <a:pt x="802472" y="670490"/>
                </a:lnTo>
                <a:lnTo>
                  <a:pt x="0" y="670490"/>
                </a:lnTo>
                <a:lnTo>
                  <a:pt x="0" y="0"/>
                </a:lnTo>
                <a:close/>
              </a:path>
            </a:pathLst>
          </a:custGeom>
          <a:blipFill>
            <a:blip r:embed="rId3">
              <a:extLst>
                <a:ext uri="{96DAC541-7B7A-43D3-8B79-37D633B846F1}">
                  <asvg:svgBlip xmlns:asvg="http://schemas.microsoft.com/office/drawing/2016/SVG/main" r:embed="rId4"/>
                </a:ext>
              </a:extLst>
            </a:blip>
            <a:stretch>
              <a:fillRect l="-109703" r="-60130" b="-225315"/>
            </a:stretch>
          </a:blipFill>
        </p:spPr>
        <p:txBody>
          <a:bodyPr/>
          <a:lstStyle/>
          <a:p>
            <a:endParaRPr lang="es-CL"/>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760806" y="1019175"/>
            <a:ext cx="1795105" cy="1106805"/>
          </a:xfrm>
          <a:prstGeom prst="rect">
            <a:avLst/>
          </a:prstGeom>
        </p:spPr>
        <p:txBody>
          <a:bodyPr lIns="0" tIns="0" rIns="0" bIns="0" rtlCol="0" anchor="t">
            <a:spAutoFit/>
          </a:bodyPr>
          <a:lstStyle/>
          <a:p>
            <a:pPr algn="ctr">
              <a:lnSpc>
                <a:spcPts val="7200"/>
              </a:lnSpc>
            </a:pPr>
            <a:r>
              <a:rPr lang="en-US" sz="7200" b="1">
                <a:solidFill>
                  <a:srgbClr val="FFFFFF"/>
                </a:solidFill>
                <a:latin typeface="ITC Avant Garde Gothic Bold"/>
                <a:ea typeface="ITC Avant Garde Gothic Bold"/>
                <a:cs typeface="ITC Avant Garde Gothic Bold"/>
                <a:sym typeface="ITC Avant Garde Gothic Bold"/>
              </a:rPr>
              <a:t>01</a:t>
            </a:r>
          </a:p>
        </p:txBody>
      </p:sp>
      <p:sp>
        <p:nvSpPr>
          <p:cNvPr id="3" name="AutoShape 3"/>
          <p:cNvSpPr/>
          <p:nvPr/>
        </p:nvSpPr>
        <p:spPr>
          <a:xfrm>
            <a:off x="3555911" y="1777123"/>
            <a:ext cx="0" cy="330917"/>
          </a:xfrm>
          <a:prstGeom prst="line">
            <a:avLst/>
          </a:prstGeom>
          <a:ln w="19050" cap="flat">
            <a:solidFill>
              <a:srgbClr val="74E8AE"/>
            </a:solidFill>
            <a:prstDash val="solid"/>
            <a:headEnd type="none" w="sm" len="sm"/>
            <a:tailEnd type="none" w="sm" len="sm"/>
          </a:ln>
        </p:spPr>
        <p:txBody>
          <a:bodyPr/>
          <a:lstStyle/>
          <a:p>
            <a:endParaRPr lang="es-CL"/>
          </a:p>
        </p:txBody>
      </p:sp>
      <p:sp>
        <p:nvSpPr>
          <p:cNvPr id="4" name="AutoShape 4"/>
          <p:cNvSpPr/>
          <p:nvPr/>
        </p:nvSpPr>
        <p:spPr>
          <a:xfrm>
            <a:off x="1760806" y="2109888"/>
            <a:ext cx="2284646" cy="0"/>
          </a:xfrm>
          <a:prstGeom prst="line">
            <a:avLst/>
          </a:prstGeom>
          <a:ln w="19050" cap="flat">
            <a:solidFill>
              <a:srgbClr val="74E8AE"/>
            </a:solidFill>
            <a:prstDash val="solid"/>
            <a:headEnd type="none" w="sm" len="sm"/>
            <a:tailEnd type="none" w="sm" len="sm"/>
          </a:ln>
        </p:spPr>
        <p:txBody>
          <a:bodyPr/>
          <a:lstStyle/>
          <a:p>
            <a:endParaRPr lang="es-CL"/>
          </a:p>
        </p:txBody>
      </p:sp>
      <p:sp>
        <p:nvSpPr>
          <p:cNvPr id="5" name="Freeform 5"/>
          <p:cNvSpPr/>
          <p:nvPr/>
        </p:nvSpPr>
        <p:spPr>
          <a:xfrm>
            <a:off x="-1271310" y="6924486"/>
            <a:ext cx="2165341" cy="1839463"/>
          </a:xfrm>
          <a:custGeom>
            <a:avLst/>
            <a:gdLst/>
            <a:ahLst/>
            <a:cxnLst/>
            <a:rect l="l" t="t" r="r" b="b"/>
            <a:pathLst>
              <a:path w="2165341" h="1839463">
                <a:moveTo>
                  <a:pt x="0" y="0"/>
                </a:moveTo>
                <a:lnTo>
                  <a:pt x="2165341" y="0"/>
                </a:lnTo>
                <a:lnTo>
                  <a:pt x="2165341" y="1839463"/>
                </a:lnTo>
                <a:lnTo>
                  <a:pt x="0" y="1839463"/>
                </a:lnTo>
                <a:lnTo>
                  <a:pt x="0" y="0"/>
                </a:lnTo>
                <a:close/>
              </a:path>
            </a:pathLst>
          </a:custGeom>
          <a:blipFill>
            <a:blip r:embed="rId2">
              <a:extLst>
                <a:ext uri="{96DAC541-7B7A-43D3-8B79-37D633B846F1}">
                  <asvg:svgBlip xmlns:asvg="http://schemas.microsoft.com/office/drawing/2016/SVG/main" r:embed="rId3"/>
                </a:ext>
              </a:extLst>
            </a:blip>
            <a:stretch>
              <a:fillRect t="-18578"/>
            </a:stretch>
          </a:blipFill>
        </p:spPr>
        <p:txBody>
          <a:bodyPr/>
          <a:lstStyle/>
          <a:p>
            <a:endParaRPr lang="es-CL"/>
          </a:p>
        </p:txBody>
      </p:sp>
      <p:sp>
        <p:nvSpPr>
          <p:cNvPr id="6" name="Freeform 6"/>
          <p:cNvSpPr/>
          <p:nvPr/>
        </p:nvSpPr>
        <p:spPr>
          <a:xfrm>
            <a:off x="15855179" y="484346"/>
            <a:ext cx="1763450" cy="1088707"/>
          </a:xfrm>
          <a:custGeom>
            <a:avLst/>
            <a:gdLst/>
            <a:ahLst/>
            <a:cxnLst/>
            <a:rect l="l" t="t" r="r" b="b"/>
            <a:pathLst>
              <a:path w="1763450" h="1088707">
                <a:moveTo>
                  <a:pt x="0" y="0"/>
                </a:moveTo>
                <a:lnTo>
                  <a:pt x="1763449" y="0"/>
                </a:lnTo>
                <a:lnTo>
                  <a:pt x="1763449" y="1088708"/>
                </a:lnTo>
                <a:lnTo>
                  <a:pt x="0" y="1088708"/>
                </a:lnTo>
                <a:lnTo>
                  <a:pt x="0" y="0"/>
                </a:lnTo>
                <a:close/>
              </a:path>
            </a:pathLst>
          </a:custGeom>
          <a:blipFill>
            <a:blip r:embed="rId4">
              <a:extLst>
                <a:ext uri="{96DAC541-7B7A-43D3-8B79-37D633B846F1}">
                  <asvg:svgBlip xmlns:asvg="http://schemas.microsoft.com/office/drawing/2016/SVG/main" r:embed="rId5"/>
                </a:ext>
              </a:extLst>
            </a:blip>
            <a:stretch>
              <a:fillRect t="-100348" r="-22790"/>
            </a:stretch>
          </a:blipFill>
        </p:spPr>
        <p:txBody>
          <a:bodyPr/>
          <a:lstStyle/>
          <a:p>
            <a:endParaRPr lang="es-CL"/>
          </a:p>
        </p:txBody>
      </p:sp>
      <p:sp>
        <p:nvSpPr>
          <p:cNvPr id="7" name="AutoShape 7"/>
          <p:cNvSpPr/>
          <p:nvPr/>
        </p:nvSpPr>
        <p:spPr>
          <a:xfrm flipV="1">
            <a:off x="17259300" y="9210675"/>
            <a:ext cx="605291" cy="0"/>
          </a:xfrm>
          <a:prstGeom prst="line">
            <a:avLst/>
          </a:prstGeom>
          <a:ln w="95250" cap="flat">
            <a:solidFill>
              <a:srgbClr val="74E8AE"/>
            </a:solidFill>
            <a:prstDash val="solid"/>
            <a:headEnd type="none" w="sm" len="sm"/>
            <a:tailEnd type="none" w="sm" len="sm"/>
          </a:ln>
        </p:spPr>
        <p:txBody>
          <a:bodyPr/>
          <a:lstStyle/>
          <a:p>
            <a:endParaRPr lang="es-CL"/>
          </a:p>
        </p:txBody>
      </p:sp>
      <p:grpSp>
        <p:nvGrpSpPr>
          <p:cNvPr id="8" name="Group 8"/>
          <p:cNvGrpSpPr/>
          <p:nvPr/>
        </p:nvGrpSpPr>
        <p:grpSpPr>
          <a:xfrm>
            <a:off x="3667863" y="4368004"/>
            <a:ext cx="3386754" cy="4890296"/>
            <a:chOff x="0" y="0"/>
            <a:chExt cx="891985" cy="1287979"/>
          </a:xfrm>
        </p:grpSpPr>
        <p:sp>
          <p:nvSpPr>
            <p:cNvPr id="9" name="Freeform 9"/>
            <p:cNvSpPr/>
            <p:nvPr/>
          </p:nvSpPr>
          <p:spPr>
            <a:xfrm>
              <a:off x="0" y="0"/>
              <a:ext cx="891985" cy="1287979"/>
            </a:xfrm>
            <a:custGeom>
              <a:avLst/>
              <a:gdLst/>
              <a:ahLst/>
              <a:cxnLst/>
              <a:rect l="l" t="t" r="r" b="b"/>
              <a:pathLst>
                <a:path w="891985" h="1287979">
                  <a:moveTo>
                    <a:pt x="57149" y="0"/>
                  </a:moveTo>
                  <a:lnTo>
                    <a:pt x="834836" y="0"/>
                  </a:lnTo>
                  <a:cubicBezTo>
                    <a:pt x="849993" y="0"/>
                    <a:pt x="864529" y="6021"/>
                    <a:pt x="875246" y="16738"/>
                  </a:cubicBezTo>
                  <a:cubicBezTo>
                    <a:pt x="885964" y="27456"/>
                    <a:pt x="891985" y="41992"/>
                    <a:pt x="891985" y="57149"/>
                  </a:cubicBezTo>
                  <a:lnTo>
                    <a:pt x="891985" y="1230831"/>
                  </a:lnTo>
                  <a:cubicBezTo>
                    <a:pt x="891985" y="1245988"/>
                    <a:pt x="885964" y="1260523"/>
                    <a:pt x="875246" y="1271241"/>
                  </a:cubicBezTo>
                  <a:cubicBezTo>
                    <a:pt x="864529" y="1281958"/>
                    <a:pt x="849993" y="1287979"/>
                    <a:pt x="834836" y="1287979"/>
                  </a:cubicBezTo>
                  <a:lnTo>
                    <a:pt x="57149" y="1287979"/>
                  </a:lnTo>
                  <a:cubicBezTo>
                    <a:pt x="41992" y="1287979"/>
                    <a:pt x="27456" y="1281958"/>
                    <a:pt x="16738" y="1271241"/>
                  </a:cubicBezTo>
                  <a:cubicBezTo>
                    <a:pt x="6021" y="1260523"/>
                    <a:pt x="0" y="1245988"/>
                    <a:pt x="0" y="1230831"/>
                  </a:cubicBezTo>
                  <a:lnTo>
                    <a:pt x="0" y="57149"/>
                  </a:lnTo>
                  <a:cubicBezTo>
                    <a:pt x="0" y="41992"/>
                    <a:pt x="6021" y="27456"/>
                    <a:pt x="16738" y="16738"/>
                  </a:cubicBezTo>
                  <a:cubicBezTo>
                    <a:pt x="27456" y="6021"/>
                    <a:pt x="41992" y="0"/>
                    <a:pt x="57149" y="0"/>
                  </a:cubicBezTo>
                  <a:close/>
                </a:path>
              </a:pathLst>
            </a:custGeom>
            <a:solidFill>
              <a:srgbClr val="000000"/>
            </a:solidFill>
            <a:ln w="47625" cap="rnd">
              <a:solidFill>
                <a:srgbClr val="74E8AE"/>
              </a:solidFill>
              <a:prstDash val="solid"/>
              <a:round/>
            </a:ln>
          </p:spPr>
          <p:txBody>
            <a:bodyPr/>
            <a:lstStyle/>
            <a:p>
              <a:endParaRPr lang="es-CL"/>
            </a:p>
          </p:txBody>
        </p:sp>
        <p:sp>
          <p:nvSpPr>
            <p:cNvPr id="10" name="TextBox 10"/>
            <p:cNvSpPr txBox="1"/>
            <p:nvPr/>
          </p:nvSpPr>
          <p:spPr>
            <a:xfrm>
              <a:off x="0" y="28575"/>
              <a:ext cx="891985" cy="1259404"/>
            </a:xfrm>
            <a:prstGeom prst="rect">
              <a:avLst/>
            </a:prstGeom>
          </p:spPr>
          <p:txBody>
            <a:bodyPr lIns="50800" tIns="50800" rIns="50800" bIns="50800" rtlCol="0" anchor="ctr"/>
            <a:lstStyle/>
            <a:p>
              <a:pPr algn="ctr">
                <a:lnSpc>
                  <a:spcPts val="1800"/>
                </a:lnSpc>
              </a:pPr>
              <a:endParaRPr/>
            </a:p>
          </p:txBody>
        </p:sp>
      </p:grpSp>
      <p:grpSp>
        <p:nvGrpSpPr>
          <p:cNvPr id="11" name="Group 11"/>
          <p:cNvGrpSpPr/>
          <p:nvPr/>
        </p:nvGrpSpPr>
        <p:grpSpPr>
          <a:xfrm>
            <a:off x="4136986" y="4602835"/>
            <a:ext cx="2448507" cy="24485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b="-32231"/>
              </a:stretch>
            </a:blipFill>
            <a:ln w="76200" cap="sq">
              <a:solidFill>
                <a:srgbClr val="FFFFFF"/>
              </a:solidFill>
              <a:prstDash val="solid"/>
              <a:miter/>
            </a:ln>
          </p:spPr>
          <p:txBody>
            <a:bodyPr/>
            <a:lstStyle/>
            <a:p>
              <a:endParaRPr lang="es-CL"/>
            </a:p>
          </p:txBody>
        </p:sp>
      </p:grpSp>
      <p:grpSp>
        <p:nvGrpSpPr>
          <p:cNvPr id="13" name="Group 13"/>
          <p:cNvGrpSpPr/>
          <p:nvPr/>
        </p:nvGrpSpPr>
        <p:grpSpPr>
          <a:xfrm>
            <a:off x="7450623" y="4368004"/>
            <a:ext cx="3386754" cy="4890296"/>
            <a:chOff x="0" y="0"/>
            <a:chExt cx="891985" cy="1287979"/>
          </a:xfrm>
        </p:grpSpPr>
        <p:sp>
          <p:nvSpPr>
            <p:cNvPr id="14" name="Freeform 14"/>
            <p:cNvSpPr/>
            <p:nvPr/>
          </p:nvSpPr>
          <p:spPr>
            <a:xfrm>
              <a:off x="0" y="0"/>
              <a:ext cx="891985" cy="1287979"/>
            </a:xfrm>
            <a:custGeom>
              <a:avLst/>
              <a:gdLst/>
              <a:ahLst/>
              <a:cxnLst/>
              <a:rect l="l" t="t" r="r" b="b"/>
              <a:pathLst>
                <a:path w="891985" h="1287979">
                  <a:moveTo>
                    <a:pt x="57149" y="0"/>
                  </a:moveTo>
                  <a:lnTo>
                    <a:pt x="834836" y="0"/>
                  </a:lnTo>
                  <a:cubicBezTo>
                    <a:pt x="849993" y="0"/>
                    <a:pt x="864529" y="6021"/>
                    <a:pt x="875246" y="16738"/>
                  </a:cubicBezTo>
                  <a:cubicBezTo>
                    <a:pt x="885964" y="27456"/>
                    <a:pt x="891985" y="41992"/>
                    <a:pt x="891985" y="57149"/>
                  </a:cubicBezTo>
                  <a:lnTo>
                    <a:pt x="891985" y="1230831"/>
                  </a:lnTo>
                  <a:cubicBezTo>
                    <a:pt x="891985" y="1245988"/>
                    <a:pt x="885964" y="1260523"/>
                    <a:pt x="875246" y="1271241"/>
                  </a:cubicBezTo>
                  <a:cubicBezTo>
                    <a:pt x="864529" y="1281958"/>
                    <a:pt x="849993" y="1287979"/>
                    <a:pt x="834836" y="1287979"/>
                  </a:cubicBezTo>
                  <a:lnTo>
                    <a:pt x="57149" y="1287979"/>
                  </a:lnTo>
                  <a:cubicBezTo>
                    <a:pt x="41992" y="1287979"/>
                    <a:pt x="27456" y="1281958"/>
                    <a:pt x="16738" y="1271241"/>
                  </a:cubicBezTo>
                  <a:cubicBezTo>
                    <a:pt x="6021" y="1260523"/>
                    <a:pt x="0" y="1245988"/>
                    <a:pt x="0" y="1230831"/>
                  </a:cubicBezTo>
                  <a:lnTo>
                    <a:pt x="0" y="57149"/>
                  </a:lnTo>
                  <a:cubicBezTo>
                    <a:pt x="0" y="41992"/>
                    <a:pt x="6021" y="27456"/>
                    <a:pt x="16738" y="16738"/>
                  </a:cubicBezTo>
                  <a:cubicBezTo>
                    <a:pt x="27456" y="6021"/>
                    <a:pt x="41992" y="0"/>
                    <a:pt x="57149" y="0"/>
                  </a:cubicBezTo>
                  <a:close/>
                </a:path>
              </a:pathLst>
            </a:custGeom>
            <a:solidFill>
              <a:srgbClr val="000000"/>
            </a:solidFill>
            <a:ln w="47625" cap="rnd">
              <a:solidFill>
                <a:srgbClr val="74E8AE"/>
              </a:solidFill>
              <a:prstDash val="solid"/>
              <a:round/>
            </a:ln>
          </p:spPr>
          <p:txBody>
            <a:bodyPr/>
            <a:lstStyle/>
            <a:p>
              <a:endParaRPr lang="es-CL"/>
            </a:p>
          </p:txBody>
        </p:sp>
        <p:sp>
          <p:nvSpPr>
            <p:cNvPr id="15" name="TextBox 15"/>
            <p:cNvSpPr txBox="1"/>
            <p:nvPr/>
          </p:nvSpPr>
          <p:spPr>
            <a:xfrm>
              <a:off x="0" y="28575"/>
              <a:ext cx="891985" cy="1259404"/>
            </a:xfrm>
            <a:prstGeom prst="rect">
              <a:avLst/>
            </a:prstGeom>
          </p:spPr>
          <p:txBody>
            <a:bodyPr lIns="50800" tIns="50800" rIns="50800" bIns="50800" rtlCol="0" anchor="ctr"/>
            <a:lstStyle/>
            <a:p>
              <a:pPr algn="ctr">
                <a:lnSpc>
                  <a:spcPts val="1800"/>
                </a:lnSpc>
              </a:pPr>
              <a:endParaRPr/>
            </a:p>
          </p:txBody>
        </p:sp>
      </p:grpSp>
      <p:grpSp>
        <p:nvGrpSpPr>
          <p:cNvPr id="16" name="Group 16"/>
          <p:cNvGrpSpPr/>
          <p:nvPr/>
        </p:nvGrpSpPr>
        <p:grpSpPr>
          <a:xfrm>
            <a:off x="7919746" y="4602835"/>
            <a:ext cx="2448507" cy="244850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14412" t="-65813" r="-101488" b="-150087"/>
              </a:stretch>
            </a:blipFill>
            <a:ln w="76200" cap="sq">
              <a:solidFill>
                <a:srgbClr val="FFFFFF"/>
              </a:solidFill>
              <a:prstDash val="solid"/>
              <a:miter/>
            </a:ln>
          </p:spPr>
          <p:txBody>
            <a:bodyPr/>
            <a:lstStyle/>
            <a:p>
              <a:endParaRPr lang="es-CL"/>
            </a:p>
          </p:txBody>
        </p:sp>
      </p:grpSp>
      <p:grpSp>
        <p:nvGrpSpPr>
          <p:cNvPr id="18" name="Group 18"/>
          <p:cNvGrpSpPr/>
          <p:nvPr/>
        </p:nvGrpSpPr>
        <p:grpSpPr>
          <a:xfrm>
            <a:off x="11233383" y="4368004"/>
            <a:ext cx="3386754" cy="4890296"/>
            <a:chOff x="0" y="0"/>
            <a:chExt cx="891985" cy="1287979"/>
          </a:xfrm>
        </p:grpSpPr>
        <p:sp>
          <p:nvSpPr>
            <p:cNvPr id="19" name="Freeform 19"/>
            <p:cNvSpPr/>
            <p:nvPr/>
          </p:nvSpPr>
          <p:spPr>
            <a:xfrm>
              <a:off x="0" y="0"/>
              <a:ext cx="891985" cy="1287979"/>
            </a:xfrm>
            <a:custGeom>
              <a:avLst/>
              <a:gdLst/>
              <a:ahLst/>
              <a:cxnLst/>
              <a:rect l="l" t="t" r="r" b="b"/>
              <a:pathLst>
                <a:path w="891985" h="1287979">
                  <a:moveTo>
                    <a:pt x="57149" y="0"/>
                  </a:moveTo>
                  <a:lnTo>
                    <a:pt x="834836" y="0"/>
                  </a:lnTo>
                  <a:cubicBezTo>
                    <a:pt x="849993" y="0"/>
                    <a:pt x="864529" y="6021"/>
                    <a:pt x="875246" y="16738"/>
                  </a:cubicBezTo>
                  <a:cubicBezTo>
                    <a:pt x="885964" y="27456"/>
                    <a:pt x="891985" y="41992"/>
                    <a:pt x="891985" y="57149"/>
                  </a:cubicBezTo>
                  <a:lnTo>
                    <a:pt x="891985" y="1230831"/>
                  </a:lnTo>
                  <a:cubicBezTo>
                    <a:pt x="891985" y="1245988"/>
                    <a:pt x="885964" y="1260523"/>
                    <a:pt x="875246" y="1271241"/>
                  </a:cubicBezTo>
                  <a:cubicBezTo>
                    <a:pt x="864529" y="1281958"/>
                    <a:pt x="849993" y="1287979"/>
                    <a:pt x="834836" y="1287979"/>
                  </a:cubicBezTo>
                  <a:lnTo>
                    <a:pt x="57149" y="1287979"/>
                  </a:lnTo>
                  <a:cubicBezTo>
                    <a:pt x="41992" y="1287979"/>
                    <a:pt x="27456" y="1281958"/>
                    <a:pt x="16738" y="1271241"/>
                  </a:cubicBezTo>
                  <a:cubicBezTo>
                    <a:pt x="6021" y="1260523"/>
                    <a:pt x="0" y="1245988"/>
                    <a:pt x="0" y="1230831"/>
                  </a:cubicBezTo>
                  <a:lnTo>
                    <a:pt x="0" y="57149"/>
                  </a:lnTo>
                  <a:cubicBezTo>
                    <a:pt x="0" y="41992"/>
                    <a:pt x="6021" y="27456"/>
                    <a:pt x="16738" y="16738"/>
                  </a:cubicBezTo>
                  <a:cubicBezTo>
                    <a:pt x="27456" y="6021"/>
                    <a:pt x="41992" y="0"/>
                    <a:pt x="57149" y="0"/>
                  </a:cubicBezTo>
                  <a:close/>
                </a:path>
              </a:pathLst>
            </a:custGeom>
            <a:solidFill>
              <a:srgbClr val="000000"/>
            </a:solidFill>
            <a:ln w="47625" cap="rnd">
              <a:solidFill>
                <a:srgbClr val="74E8AE"/>
              </a:solidFill>
              <a:prstDash val="solid"/>
              <a:round/>
            </a:ln>
          </p:spPr>
          <p:txBody>
            <a:bodyPr/>
            <a:lstStyle/>
            <a:p>
              <a:endParaRPr lang="es-CL"/>
            </a:p>
          </p:txBody>
        </p:sp>
        <p:sp>
          <p:nvSpPr>
            <p:cNvPr id="20" name="TextBox 20"/>
            <p:cNvSpPr txBox="1"/>
            <p:nvPr/>
          </p:nvSpPr>
          <p:spPr>
            <a:xfrm>
              <a:off x="0" y="28575"/>
              <a:ext cx="891985" cy="1259404"/>
            </a:xfrm>
            <a:prstGeom prst="rect">
              <a:avLst/>
            </a:prstGeom>
          </p:spPr>
          <p:txBody>
            <a:bodyPr lIns="50800" tIns="50800" rIns="50800" bIns="50800" rtlCol="0" anchor="ctr"/>
            <a:lstStyle/>
            <a:p>
              <a:pPr algn="ctr">
                <a:lnSpc>
                  <a:spcPts val="1800"/>
                </a:lnSpc>
              </a:pPr>
              <a:endParaRPr/>
            </a:p>
          </p:txBody>
        </p:sp>
      </p:grpSp>
      <p:grpSp>
        <p:nvGrpSpPr>
          <p:cNvPr id="21" name="Group 21"/>
          <p:cNvGrpSpPr/>
          <p:nvPr/>
        </p:nvGrpSpPr>
        <p:grpSpPr>
          <a:xfrm>
            <a:off x="11834698" y="4629028"/>
            <a:ext cx="2184124" cy="218412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34090" r="-17034" b="-36390"/>
              </a:stretch>
            </a:blipFill>
            <a:ln w="76200" cap="sq">
              <a:solidFill>
                <a:srgbClr val="FFFFFF"/>
              </a:solidFill>
              <a:prstDash val="solid"/>
              <a:miter/>
            </a:ln>
          </p:spPr>
          <p:txBody>
            <a:bodyPr/>
            <a:lstStyle/>
            <a:p>
              <a:endParaRPr lang="es-CL"/>
            </a:p>
          </p:txBody>
        </p:sp>
      </p:grpSp>
      <p:sp>
        <p:nvSpPr>
          <p:cNvPr id="23" name="Freeform 23"/>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9"/>
            <a:stretch>
              <a:fillRect/>
            </a:stretch>
          </a:blipFill>
          <a:ln w="38100" cap="sq">
            <a:solidFill>
              <a:srgbClr val="FAFAFA"/>
            </a:solidFill>
            <a:prstDash val="solid"/>
            <a:miter/>
          </a:ln>
        </p:spPr>
        <p:txBody>
          <a:bodyPr/>
          <a:lstStyle/>
          <a:p>
            <a:endParaRPr lang="es-CL"/>
          </a:p>
        </p:txBody>
      </p:sp>
      <p:sp>
        <p:nvSpPr>
          <p:cNvPr id="24" name="TextBox 24"/>
          <p:cNvSpPr txBox="1"/>
          <p:nvPr/>
        </p:nvSpPr>
        <p:spPr>
          <a:xfrm>
            <a:off x="1760806" y="2416014"/>
            <a:ext cx="7127505" cy="856615"/>
          </a:xfrm>
          <a:prstGeom prst="rect">
            <a:avLst/>
          </a:prstGeom>
        </p:spPr>
        <p:txBody>
          <a:bodyPr lIns="0" tIns="0" rIns="0" bIns="0" rtlCol="0" anchor="t">
            <a:spAutoFit/>
          </a:bodyPr>
          <a:lstStyle/>
          <a:p>
            <a:pPr algn="l">
              <a:lnSpc>
                <a:spcPts val="5600"/>
              </a:lnSpc>
            </a:pPr>
            <a:r>
              <a:rPr lang="en-US" sz="5600" b="1">
                <a:solidFill>
                  <a:srgbClr val="74E8AE"/>
                </a:solidFill>
                <a:latin typeface="ITC Avant Garde Gothic Bold"/>
                <a:ea typeface="ITC Avant Garde Gothic Bold"/>
                <a:cs typeface="ITC Avant Garde Gothic Bold"/>
                <a:sym typeface="ITC Avant Garde Gothic Bold"/>
              </a:rPr>
              <a:t>Team</a:t>
            </a:r>
          </a:p>
        </p:txBody>
      </p:sp>
      <p:sp>
        <p:nvSpPr>
          <p:cNvPr id="25" name="TextBox 25"/>
          <p:cNvSpPr txBox="1"/>
          <p:nvPr/>
        </p:nvSpPr>
        <p:spPr>
          <a:xfrm>
            <a:off x="5855592" y="2727197"/>
            <a:ext cx="10881312" cy="1085850"/>
          </a:xfrm>
          <a:prstGeom prst="rect">
            <a:avLst/>
          </a:prstGeom>
        </p:spPr>
        <p:txBody>
          <a:bodyPr lIns="0" tIns="0" rIns="0" bIns="0" rtlCol="0" anchor="t">
            <a:spAutoFit/>
          </a:bodyPr>
          <a:lstStyle/>
          <a:p>
            <a:pPr algn="l">
              <a:lnSpc>
                <a:spcPts val="2879"/>
              </a:lnSpc>
            </a:pPr>
            <a:r>
              <a:rPr lang="en-US" sz="2400">
                <a:solidFill>
                  <a:srgbClr val="FFFFFF"/>
                </a:solidFill>
                <a:latin typeface="Gotham"/>
                <a:ea typeface="Gotham"/>
                <a:cs typeface="Gotham"/>
                <a:sym typeface="Gotham"/>
              </a:rPr>
              <a:t>El equipo de capstone es conformado por 3 estudiantes de ingeniera en informática que van a demostrar que han podido implementar todos los conocimientos adquiridos.</a:t>
            </a:r>
          </a:p>
        </p:txBody>
      </p:sp>
      <p:sp>
        <p:nvSpPr>
          <p:cNvPr id="26" name="TextBox 26"/>
          <p:cNvSpPr txBox="1"/>
          <p:nvPr/>
        </p:nvSpPr>
        <p:spPr>
          <a:xfrm>
            <a:off x="5855592" y="1895949"/>
            <a:ext cx="7114401" cy="452755"/>
          </a:xfrm>
          <a:prstGeom prst="rect">
            <a:avLst/>
          </a:prstGeom>
        </p:spPr>
        <p:txBody>
          <a:bodyPr lIns="0" tIns="0" rIns="0" bIns="0" rtlCol="0" anchor="t">
            <a:spAutoFit/>
          </a:bodyPr>
          <a:lstStyle/>
          <a:p>
            <a:pPr algn="l">
              <a:lnSpc>
                <a:spcPts val="3200"/>
              </a:lnSpc>
            </a:pPr>
            <a:r>
              <a:rPr lang="en-US" sz="3200" b="1">
                <a:solidFill>
                  <a:srgbClr val="FFFFFF"/>
                </a:solidFill>
                <a:latin typeface="Arimo Bold"/>
                <a:ea typeface="Arimo Bold"/>
                <a:cs typeface="Arimo Bold"/>
                <a:sym typeface="Arimo Bold"/>
              </a:rPr>
              <a:t>Equipo de capstone</a:t>
            </a:r>
          </a:p>
        </p:txBody>
      </p:sp>
      <p:sp>
        <p:nvSpPr>
          <p:cNvPr id="27" name="TextBox 27"/>
          <p:cNvSpPr txBox="1"/>
          <p:nvPr/>
        </p:nvSpPr>
        <p:spPr>
          <a:xfrm>
            <a:off x="3874738" y="7384718"/>
            <a:ext cx="2973005" cy="337185"/>
          </a:xfrm>
          <a:prstGeom prst="rect">
            <a:avLst/>
          </a:prstGeom>
        </p:spPr>
        <p:txBody>
          <a:bodyPr lIns="0" tIns="0" rIns="0" bIns="0" rtlCol="0" anchor="t">
            <a:spAutoFit/>
          </a:bodyPr>
          <a:lstStyle/>
          <a:p>
            <a:pPr algn="ctr">
              <a:lnSpc>
                <a:spcPts val="2400"/>
              </a:lnSpc>
            </a:pPr>
            <a:r>
              <a:rPr lang="en-US" sz="2400" b="1" spc="-48">
                <a:solidFill>
                  <a:srgbClr val="74E8AE"/>
                </a:solidFill>
                <a:latin typeface="Arimo Bold"/>
                <a:ea typeface="Arimo Bold"/>
                <a:cs typeface="Arimo Bold"/>
                <a:sym typeface="Arimo Bold"/>
              </a:rPr>
              <a:t>Jeremy Contreras</a:t>
            </a:r>
          </a:p>
        </p:txBody>
      </p:sp>
      <p:sp>
        <p:nvSpPr>
          <p:cNvPr id="28" name="TextBox 28"/>
          <p:cNvSpPr txBox="1"/>
          <p:nvPr/>
        </p:nvSpPr>
        <p:spPr>
          <a:xfrm>
            <a:off x="3877543" y="7844218"/>
            <a:ext cx="2973005" cy="533400"/>
          </a:xfrm>
          <a:prstGeom prst="rect">
            <a:avLst/>
          </a:prstGeom>
        </p:spPr>
        <p:txBody>
          <a:bodyPr lIns="0" tIns="0" rIns="0" bIns="0" rtlCol="0" anchor="t">
            <a:spAutoFit/>
          </a:bodyPr>
          <a:lstStyle/>
          <a:p>
            <a:pPr algn="ctr">
              <a:lnSpc>
                <a:spcPts val="2160"/>
              </a:lnSpc>
            </a:pPr>
            <a:r>
              <a:rPr lang="en-US" sz="1800" b="1">
                <a:solidFill>
                  <a:srgbClr val="FFFFFF"/>
                </a:solidFill>
                <a:latin typeface="Gotham Bold"/>
                <a:ea typeface="Gotham Bold"/>
                <a:cs typeface="Gotham Bold"/>
                <a:sym typeface="Gotham Bold"/>
              </a:rPr>
              <a:t>Estudiante en Ingeniera en informática</a:t>
            </a:r>
          </a:p>
        </p:txBody>
      </p:sp>
      <p:sp>
        <p:nvSpPr>
          <p:cNvPr id="29" name="TextBox 29"/>
          <p:cNvSpPr txBox="1"/>
          <p:nvPr/>
        </p:nvSpPr>
        <p:spPr>
          <a:xfrm>
            <a:off x="7657498" y="7384718"/>
            <a:ext cx="2973005" cy="337185"/>
          </a:xfrm>
          <a:prstGeom prst="rect">
            <a:avLst/>
          </a:prstGeom>
        </p:spPr>
        <p:txBody>
          <a:bodyPr lIns="0" tIns="0" rIns="0" bIns="0" rtlCol="0" anchor="t">
            <a:spAutoFit/>
          </a:bodyPr>
          <a:lstStyle/>
          <a:p>
            <a:pPr algn="ctr">
              <a:lnSpc>
                <a:spcPts val="2400"/>
              </a:lnSpc>
            </a:pPr>
            <a:r>
              <a:rPr lang="en-US" sz="2400" b="1" spc="-48">
                <a:solidFill>
                  <a:srgbClr val="74E8AE"/>
                </a:solidFill>
                <a:latin typeface="Arimo Bold"/>
                <a:ea typeface="Arimo Bold"/>
                <a:cs typeface="Arimo Bold"/>
                <a:sym typeface="Arimo Bold"/>
              </a:rPr>
              <a:t>Matias Parada</a:t>
            </a:r>
          </a:p>
        </p:txBody>
      </p:sp>
      <p:sp>
        <p:nvSpPr>
          <p:cNvPr id="30" name="TextBox 30"/>
          <p:cNvSpPr txBox="1"/>
          <p:nvPr/>
        </p:nvSpPr>
        <p:spPr>
          <a:xfrm>
            <a:off x="7657498" y="7878936"/>
            <a:ext cx="2973005" cy="533400"/>
          </a:xfrm>
          <a:prstGeom prst="rect">
            <a:avLst/>
          </a:prstGeom>
        </p:spPr>
        <p:txBody>
          <a:bodyPr lIns="0" tIns="0" rIns="0" bIns="0" rtlCol="0" anchor="t">
            <a:spAutoFit/>
          </a:bodyPr>
          <a:lstStyle/>
          <a:p>
            <a:pPr algn="ctr">
              <a:lnSpc>
                <a:spcPts val="2160"/>
              </a:lnSpc>
            </a:pPr>
            <a:r>
              <a:rPr lang="en-US" sz="1800" b="1">
                <a:solidFill>
                  <a:srgbClr val="FFFFFF"/>
                </a:solidFill>
                <a:latin typeface="Gotham Bold"/>
                <a:ea typeface="Gotham Bold"/>
                <a:cs typeface="Gotham Bold"/>
                <a:sym typeface="Gotham Bold"/>
              </a:rPr>
              <a:t>Estudiante en Ingeniera en informática</a:t>
            </a:r>
          </a:p>
        </p:txBody>
      </p:sp>
      <p:sp>
        <p:nvSpPr>
          <p:cNvPr id="31" name="TextBox 31"/>
          <p:cNvSpPr txBox="1"/>
          <p:nvPr/>
        </p:nvSpPr>
        <p:spPr>
          <a:xfrm>
            <a:off x="11440257" y="7444184"/>
            <a:ext cx="2973005" cy="337185"/>
          </a:xfrm>
          <a:prstGeom prst="rect">
            <a:avLst/>
          </a:prstGeom>
        </p:spPr>
        <p:txBody>
          <a:bodyPr lIns="0" tIns="0" rIns="0" bIns="0" rtlCol="0" anchor="t">
            <a:spAutoFit/>
          </a:bodyPr>
          <a:lstStyle/>
          <a:p>
            <a:pPr algn="ctr">
              <a:lnSpc>
                <a:spcPts val="2400"/>
              </a:lnSpc>
            </a:pPr>
            <a:r>
              <a:rPr lang="en-US" sz="2400" b="1" spc="-48">
                <a:solidFill>
                  <a:srgbClr val="74E8AE"/>
                </a:solidFill>
                <a:latin typeface="Arimo Bold"/>
                <a:ea typeface="Arimo Bold"/>
                <a:cs typeface="Arimo Bold"/>
                <a:sym typeface="Arimo Bold"/>
              </a:rPr>
              <a:t>Gustavo Paredes</a:t>
            </a:r>
          </a:p>
        </p:txBody>
      </p:sp>
      <p:sp>
        <p:nvSpPr>
          <p:cNvPr id="32" name="TextBox 32"/>
          <p:cNvSpPr txBox="1"/>
          <p:nvPr/>
        </p:nvSpPr>
        <p:spPr>
          <a:xfrm>
            <a:off x="11440257" y="7878936"/>
            <a:ext cx="2973005" cy="533400"/>
          </a:xfrm>
          <a:prstGeom prst="rect">
            <a:avLst/>
          </a:prstGeom>
        </p:spPr>
        <p:txBody>
          <a:bodyPr lIns="0" tIns="0" rIns="0" bIns="0" rtlCol="0" anchor="t">
            <a:spAutoFit/>
          </a:bodyPr>
          <a:lstStyle/>
          <a:p>
            <a:pPr algn="ctr">
              <a:lnSpc>
                <a:spcPts val="2160"/>
              </a:lnSpc>
            </a:pPr>
            <a:r>
              <a:rPr lang="en-US" sz="1800" b="1">
                <a:solidFill>
                  <a:srgbClr val="FFFFFF"/>
                </a:solidFill>
                <a:latin typeface="Gotham Bold"/>
                <a:ea typeface="Gotham Bold"/>
                <a:cs typeface="Gotham Bold"/>
                <a:sym typeface="Gotham Bold"/>
              </a:rPr>
              <a:t>Estudiante en Ingeniera en informática</a:t>
            </a:r>
          </a:p>
        </p:txBody>
      </p:sp>
      <p:sp>
        <p:nvSpPr>
          <p:cNvPr id="33" name="TextBox 33"/>
          <p:cNvSpPr txBox="1"/>
          <p:nvPr/>
        </p:nvSpPr>
        <p:spPr>
          <a:xfrm>
            <a:off x="3838056" y="8412336"/>
            <a:ext cx="2973005" cy="533400"/>
          </a:xfrm>
          <a:prstGeom prst="rect">
            <a:avLst/>
          </a:prstGeom>
        </p:spPr>
        <p:txBody>
          <a:bodyPr lIns="0" tIns="0" rIns="0" bIns="0" rtlCol="0" anchor="t">
            <a:spAutoFit/>
          </a:bodyPr>
          <a:lstStyle/>
          <a:p>
            <a:pPr algn="ctr">
              <a:lnSpc>
                <a:spcPts val="2160"/>
              </a:lnSpc>
            </a:pPr>
            <a:r>
              <a:rPr lang="en-US" sz="1800">
                <a:solidFill>
                  <a:srgbClr val="FFFFFF"/>
                </a:solidFill>
                <a:latin typeface="Gotham"/>
                <a:ea typeface="Gotham"/>
                <a:cs typeface="Gotham"/>
                <a:sym typeface="Gotham"/>
              </a:rPr>
              <a:t>Analista QA</a:t>
            </a:r>
          </a:p>
          <a:p>
            <a:pPr algn="ctr">
              <a:lnSpc>
                <a:spcPts val="2160"/>
              </a:lnSpc>
            </a:pPr>
            <a:r>
              <a:rPr lang="en-US" sz="1800">
                <a:solidFill>
                  <a:srgbClr val="FFFFFF"/>
                </a:solidFill>
                <a:latin typeface="Gotham"/>
                <a:ea typeface="Gotham"/>
                <a:cs typeface="Gotham"/>
                <a:sym typeface="Gotham"/>
              </a:rPr>
              <a:t>Documentador</a:t>
            </a:r>
          </a:p>
        </p:txBody>
      </p:sp>
      <p:sp>
        <p:nvSpPr>
          <p:cNvPr id="34" name="TextBox 34"/>
          <p:cNvSpPr txBox="1"/>
          <p:nvPr/>
        </p:nvSpPr>
        <p:spPr>
          <a:xfrm>
            <a:off x="7657498" y="8412336"/>
            <a:ext cx="2973005" cy="533400"/>
          </a:xfrm>
          <a:prstGeom prst="rect">
            <a:avLst/>
          </a:prstGeom>
        </p:spPr>
        <p:txBody>
          <a:bodyPr lIns="0" tIns="0" rIns="0" bIns="0" rtlCol="0" anchor="t">
            <a:spAutoFit/>
          </a:bodyPr>
          <a:lstStyle/>
          <a:p>
            <a:pPr algn="ctr">
              <a:lnSpc>
                <a:spcPts val="2160"/>
              </a:lnSpc>
            </a:pPr>
            <a:r>
              <a:rPr lang="en-US" sz="1800">
                <a:solidFill>
                  <a:srgbClr val="FFFFFF"/>
                </a:solidFill>
                <a:latin typeface="Gotham"/>
                <a:ea typeface="Gotham"/>
                <a:cs typeface="Gotham"/>
                <a:sym typeface="Gotham"/>
              </a:rPr>
              <a:t>Desarrollador Móvil y General</a:t>
            </a:r>
          </a:p>
        </p:txBody>
      </p:sp>
      <p:sp>
        <p:nvSpPr>
          <p:cNvPr id="35" name="TextBox 35"/>
          <p:cNvSpPr txBox="1"/>
          <p:nvPr/>
        </p:nvSpPr>
        <p:spPr>
          <a:xfrm>
            <a:off x="11440257" y="8412336"/>
            <a:ext cx="2973005" cy="533400"/>
          </a:xfrm>
          <a:prstGeom prst="rect">
            <a:avLst/>
          </a:prstGeom>
        </p:spPr>
        <p:txBody>
          <a:bodyPr lIns="0" tIns="0" rIns="0" bIns="0" rtlCol="0" anchor="t">
            <a:spAutoFit/>
          </a:bodyPr>
          <a:lstStyle/>
          <a:p>
            <a:pPr algn="ctr">
              <a:lnSpc>
                <a:spcPts val="2160"/>
              </a:lnSpc>
            </a:pPr>
            <a:r>
              <a:rPr lang="en-US" sz="1800">
                <a:solidFill>
                  <a:srgbClr val="FFFFFF"/>
                </a:solidFill>
                <a:latin typeface="Gotham"/>
                <a:ea typeface="Gotham"/>
                <a:cs typeface="Gotham"/>
                <a:sym typeface="Gotham"/>
              </a:rPr>
              <a:t>Desarrollador Web y General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747702" y="2211083"/>
            <a:ext cx="1795105" cy="1106805"/>
          </a:xfrm>
          <a:prstGeom prst="rect">
            <a:avLst/>
          </a:prstGeom>
        </p:spPr>
        <p:txBody>
          <a:bodyPr lIns="0" tIns="0" rIns="0" bIns="0" rtlCol="0" anchor="t">
            <a:spAutoFit/>
          </a:bodyPr>
          <a:lstStyle/>
          <a:p>
            <a:pPr algn="ctr">
              <a:lnSpc>
                <a:spcPts val="7200"/>
              </a:lnSpc>
            </a:pPr>
            <a:r>
              <a:rPr lang="en-US" sz="7200" b="1">
                <a:solidFill>
                  <a:srgbClr val="FFFFFF"/>
                </a:solidFill>
                <a:latin typeface="ITC Avant Garde Gothic Bold"/>
                <a:ea typeface="ITC Avant Garde Gothic Bold"/>
                <a:cs typeface="ITC Avant Garde Gothic Bold"/>
                <a:sym typeface="ITC Avant Garde Gothic Bold"/>
              </a:rPr>
              <a:t>02</a:t>
            </a:r>
          </a:p>
        </p:txBody>
      </p:sp>
      <p:sp>
        <p:nvSpPr>
          <p:cNvPr id="3" name="AutoShape 3"/>
          <p:cNvSpPr/>
          <p:nvPr/>
        </p:nvSpPr>
        <p:spPr>
          <a:xfrm>
            <a:off x="3542807" y="2969031"/>
            <a:ext cx="0" cy="330917"/>
          </a:xfrm>
          <a:prstGeom prst="line">
            <a:avLst/>
          </a:prstGeom>
          <a:ln w="19050" cap="flat">
            <a:solidFill>
              <a:srgbClr val="74E8AE"/>
            </a:solidFill>
            <a:prstDash val="solid"/>
            <a:headEnd type="none" w="sm" len="sm"/>
            <a:tailEnd type="none" w="sm" len="sm"/>
          </a:ln>
        </p:spPr>
        <p:txBody>
          <a:bodyPr/>
          <a:lstStyle/>
          <a:p>
            <a:endParaRPr lang="es-CL"/>
          </a:p>
        </p:txBody>
      </p:sp>
      <p:sp>
        <p:nvSpPr>
          <p:cNvPr id="4" name="AutoShape 4"/>
          <p:cNvSpPr/>
          <p:nvPr/>
        </p:nvSpPr>
        <p:spPr>
          <a:xfrm>
            <a:off x="1747702" y="3301795"/>
            <a:ext cx="2284646" cy="0"/>
          </a:xfrm>
          <a:prstGeom prst="line">
            <a:avLst/>
          </a:prstGeom>
          <a:ln w="19050" cap="flat">
            <a:solidFill>
              <a:srgbClr val="74E8AE"/>
            </a:solidFill>
            <a:prstDash val="solid"/>
            <a:headEnd type="none" w="sm" len="sm"/>
            <a:tailEnd type="none" w="sm" len="sm"/>
          </a:ln>
        </p:spPr>
        <p:txBody>
          <a:bodyPr/>
          <a:lstStyle/>
          <a:p>
            <a:endParaRPr lang="es-CL"/>
          </a:p>
        </p:txBody>
      </p:sp>
      <p:grpSp>
        <p:nvGrpSpPr>
          <p:cNvPr id="5" name="Group 5"/>
          <p:cNvGrpSpPr/>
          <p:nvPr/>
        </p:nvGrpSpPr>
        <p:grpSpPr>
          <a:xfrm>
            <a:off x="10407104" y="-102870"/>
            <a:ext cx="8090768" cy="10864352"/>
            <a:chOff x="0" y="0"/>
            <a:chExt cx="1648024" cy="2212980"/>
          </a:xfrm>
        </p:grpSpPr>
        <p:sp>
          <p:nvSpPr>
            <p:cNvPr id="6" name="Freeform 6"/>
            <p:cNvSpPr/>
            <p:nvPr/>
          </p:nvSpPr>
          <p:spPr>
            <a:xfrm>
              <a:off x="0" y="0"/>
              <a:ext cx="1648024" cy="2212980"/>
            </a:xfrm>
            <a:custGeom>
              <a:avLst/>
              <a:gdLst/>
              <a:ahLst/>
              <a:cxnLst/>
              <a:rect l="l" t="t" r="r" b="b"/>
              <a:pathLst>
                <a:path w="1648024" h="2212980">
                  <a:moveTo>
                    <a:pt x="0" y="0"/>
                  </a:moveTo>
                  <a:lnTo>
                    <a:pt x="1648024" y="0"/>
                  </a:lnTo>
                  <a:lnTo>
                    <a:pt x="1648024" y="2212980"/>
                  </a:lnTo>
                  <a:lnTo>
                    <a:pt x="0" y="2212980"/>
                  </a:lnTo>
                  <a:close/>
                </a:path>
              </a:pathLst>
            </a:custGeom>
            <a:blipFill>
              <a:blip r:embed="rId2"/>
              <a:stretch>
                <a:fillRect t="-746" b="-746"/>
              </a:stretch>
            </a:blipFill>
          </p:spPr>
          <p:txBody>
            <a:bodyPr/>
            <a:lstStyle/>
            <a:p>
              <a:endParaRPr lang="es-CL"/>
            </a:p>
          </p:txBody>
        </p:sp>
      </p:grpSp>
      <p:sp>
        <p:nvSpPr>
          <p:cNvPr id="7" name="Freeform 7"/>
          <p:cNvSpPr/>
          <p:nvPr/>
        </p:nvSpPr>
        <p:spPr>
          <a:xfrm>
            <a:off x="1028700" y="9258300"/>
            <a:ext cx="1763450" cy="1639016"/>
          </a:xfrm>
          <a:custGeom>
            <a:avLst/>
            <a:gdLst/>
            <a:ahLst/>
            <a:cxnLst/>
            <a:rect l="l" t="t" r="r" b="b"/>
            <a:pathLst>
              <a:path w="1763450" h="1639016">
                <a:moveTo>
                  <a:pt x="0" y="0"/>
                </a:moveTo>
                <a:lnTo>
                  <a:pt x="1763450" y="0"/>
                </a:lnTo>
                <a:lnTo>
                  <a:pt x="1763450" y="1639016"/>
                </a:lnTo>
                <a:lnTo>
                  <a:pt x="0" y="1639016"/>
                </a:lnTo>
                <a:lnTo>
                  <a:pt x="0" y="0"/>
                </a:lnTo>
                <a:close/>
              </a:path>
            </a:pathLst>
          </a:custGeom>
          <a:blipFill>
            <a:blip r:embed="rId3">
              <a:extLst>
                <a:ext uri="{96DAC541-7B7A-43D3-8B79-37D633B846F1}">
                  <asvg:svgBlip xmlns:asvg="http://schemas.microsoft.com/office/drawing/2016/SVG/main" r:embed="rId4"/>
                </a:ext>
              </a:extLst>
            </a:blip>
            <a:stretch>
              <a:fillRect t="-33080" r="-22790"/>
            </a:stretch>
          </a:blipFill>
        </p:spPr>
        <p:txBody>
          <a:bodyPr/>
          <a:lstStyle/>
          <a:p>
            <a:endParaRPr lang="es-CL"/>
          </a:p>
        </p:txBody>
      </p:sp>
      <p:sp>
        <p:nvSpPr>
          <p:cNvPr id="8" name="Freeform 8"/>
          <p:cNvSpPr/>
          <p:nvPr/>
        </p:nvSpPr>
        <p:spPr>
          <a:xfrm>
            <a:off x="9144000" y="-1152505"/>
            <a:ext cx="2165341" cy="2181205"/>
          </a:xfrm>
          <a:custGeom>
            <a:avLst/>
            <a:gdLst/>
            <a:ahLst/>
            <a:cxnLst/>
            <a:rect l="l" t="t" r="r" b="b"/>
            <a:pathLst>
              <a:path w="2165341" h="2181205">
                <a:moveTo>
                  <a:pt x="0" y="0"/>
                </a:moveTo>
                <a:lnTo>
                  <a:pt x="2165341" y="0"/>
                </a:lnTo>
                <a:lnTo>
                  <a:pt x="2165341" y="2181205"/>
                </a:lnTo>
                <a:lnTo>
                  <a:pt x="0" y="21812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L"/>
          </a:p>
        </p:txBody>
      </p:sp>
      <p:sp>
        <p:nvSpPr>
          <p:cNvPr id="9" name="AutoShape 9"/>
          <p:cNvSpPr/>
          <p:nvPr/>
        </p:nvSpPr>
        <p:spPr>
          <a:xfrm>
            <a:off x="16956655" y="9210675"/>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10" name="TextBox 10"/>
          <p:cNvSpPr txBox="1"/>
          <p:nvPr/>
        </p:nvSpPr>
        <p:spPr>
          <a:xfrm>
            <a:off x="1747702" y="3680124"/>
            <a:ext cx="7127505" cy="856615"/>
          </a:xfrm>
          <a:prstGeom prst="rect">
            <a:avLst/>
          </a:prstGeom>
        </p:spPr>
        <p:txBody>
          <a:bodyPr lIns="0" tIns="0" rIns="0" bIns="0" rtlCol="0" anchor="t">
            <a:spAutoFit/>
          </a:bodyPr>
          <a:lstStyle/>
          <a:p>
            <a:pPr algn="l">
              <a:lnSpc>
                <a:spcPts val="5600"/>
              </a:lnSpc>
            </a:pPr>
            <a:r>
              <a:rPr lang="en-US" sz="5600" b="1">
                <a:solidFill>
                  <a:srgbClr val="74E8AE"/>
                </a:solidFill>
                <a:latin typeface="ITC Avant Garde Gothic Bold"/>
                <a:ea typeface="ITC Avant Garde Gothic Bold"/>
                <a:cs typeface="ITC Avant Garde Gothic Bold"/>
                <a:sym typeface="ITC Avant Garde Gothic Bold"/>
              </a:rPr>
              <a:t>Introduccion</a:t>
            </a:r>
          </a:p>
        </p:txBody>
      </p:sp>
      <p:sp>
        <p:nvSpPr>
          <p:cNvPr id="11" name="TextBox 11"/>
          <p:cNvSpPr txBox="1"/>
          <p:nvPr/>
        </p:nvSpPr>
        <p:spPr>
          <a:xfrm>
            <a:off x="1760806" y="5995334"/>
            <a:ext cx="7114401" cy="2533650"/>
          </a:xfrm>
          <a:prstGeom prst="rect">
            <a:avLst/>
          </a:prstGeom>
        </p:spPr>
        <p:txBody>
          <a:bodyPr lIns="0" tIns="0" rIns="0" bIns="0" rtlCol="0" anchor="t">
            <a:spAutoFit/>
          </a:bodyPr>
          <a:lstStyle/>
          <a:p>
            <a:pPr algn="l">
              <a:lnSpc>
                <a:spcPts val="2879"/>
              </a:lnSpc>
            </a:pPr>
            <a:r>
              <a:rPr lang="en-US" sz="2400">
                <a:solidFill>
                  <a:srgbClr val="FFFFFF"/>
                </a:solidFill>
                <a:latin typeface="Gotham"/>
                <a:ea typeface="Gotham"/>
                <a:cs typeface="Gotham"/>
                <a:sym typeface="Gotham"/>
              </a:rPr>
              <a:t>NMCollections corresponde a un emprendimiento enfocado en la creación de cartas personalizables. Durante el último periodo ha presentado un crecimiento significativo, alcanzando niveles que le han permitido establecer colaboraciones con marcas oficiales.</a:t>
            </a:r>
          </a:p>
        </p:txBody>
      </p:sp>
      <p:sp>
        <p:nvSpPr>
          <p:cNvPr id="12" name="TextBox 12"/>
          <p:cNvSpPr txBox="1"/>
          <p:nvPr/>
        </p:nvSpPr>
        <p:spPr>
          <a:xfrm>
            <a:off x="1760806" y="5172075"/>
            <a:ext cx="7114401" cy="452755"/>
          </a:xfrm>
          <a:prstGeom prst="rect">
            <a:avLst/>
          </a:prstGeom>
        </p:spPr>
        <p:txBody>
          <a:bodyPr lIns="0" tIns="0" rIns="0" bIns="0" rtlCol="0" anchor="t">
            <a:spAutoFit/>
          </a:bodyPr>
          <a:lstStyle/>
          <a:p>
            <a:pPr algn="l">
              <a:lnSpc>
                <a:spcPts val="3200"/>
              </a:lnSpc>
            </a:pPr>
            <a:r>
              <a:rPr lang="en-US" sz="3200" b="1">
                <a:solidFill>
                  <a:srgbClr val="FFFFFF"/>
                </a:solidFill>
                <a:latin typeface="Arimo Bold"/>
                <a:ea typeface="Arimo Bold"/>
                <a:cs typeface="Arimo Bold"/>
                <a:sym typeface="Arimo Bold"/>
              </a:rPr>
              <a:t>¿Qué es NM Collections?</a:t>
            </a:r>
          </a:p>
        </p:txBody>
      </p:sp>
      <p:sp>
        <p:nvSpPr>
          <p:cNvPr id="13" name="Freeform 13"/>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7"/>
            <a:stretch>
              <a:fillRect/>
            </a:stretch>
          </a:blipFill>
          <a:ln w="38100" cap="sq">
            <a:solidFill>
              <a:srgbClr val="FAFAFA"/>
            </a:solidFill>
            <a:prstDash val="solid"/>
            <a:miter/>
          </a:ln>
        </p:spPr>
        <p:txBody>
          <a:bodyPr/>
          <a:lstStyle/>
          <a:p>
            <a:endParaRPr lang="es-CL"/>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8937941" y="674027"/>
            <a:ext cx="1630614" cy="1106805"/>
          </a:xfrm>
          <a:prstGeom prst="rect">
            <a:avLst/>
          </a:prstGeom>
        </p:spPr>
        <p:txBody>
          <a:bodyPr lIns="0" tIns="0" rIns="0" bIns="0" rtlCol="0" anchor="t">
            <a:spAutoFit/>
          </a:bodyPr>
          <a:lstStyle/>
          <a:p>
            <a:pPr algn="ctr">
              <a:lnSpc>
                <a:spcPts val="7200"/>
              </a:lnSpc>
            </a:pPr>
            <a:r>
              <a:rPr lang="en-US" sz="7200" b="1">
                <a:solidFill>
                  <a:srgbClr val="FFFFFF"/>
                </a:solidFill>
                <a:latin typeface="ITC Avant Garde Gothic Bold"/>
                <a:ea typeface="ITC Avant Garde Gothic Bold"/>
                <a:cs typeface="ITC Avant Garde Gothic Bold"/>
                <a:sym typeface="ITC Avant Garde Gothic Bold"/>
              </a:rPr>
              <a:t>03</a:t>
            </a:r>
          </a:p>
        </p:txBody>
      </p:sp>
      <p:sp>
        <p:nvSpPr>
          <p:cNvPr id="3" name="AutoShape 3"/>
          <p:cNvSpPr/>
          <p:nvPr/>
        </p:nvSpPr>
        <p:spPr>
          <a:xfrm>
            <a:off x="10568555" y="1431975"/>
            <a:ext cx="0" cy="330917"/>
          </a:xfrm>
          <a:prstGeom prst="line">
            <a:avLst/>
          </a:prstGeom>
          <a:ln w="19050" cap="flat">
            <a:solidFill>
              <a:srgbClr val="74E8AE"/>
            </a:solidFill>
            <a:prstDash val="solid"/>
            <a:headEnd type="none" w="sm" len="sm"/>
            <a:tailEnd type="none" w="sm" len="sm"/>
          </a:ln>
        </p:spPr>
        <p:txBody>
          <a:bodyPr/>
          <a:lstStyle/>
          <a:p>
            <a:endParaRPr lang="es-CL"/>
          </a:p>
        </p:txBody>
      </p:sp>
      <p:sp>
        <p:nvSpPr>
          <p:cNvPr id="4" name="AutoShape 4"/>
          <p:cNvSpPr/>
          <p:nvPr/>
        </p:nvSpPr>
        <p:spPr>
          <a:xfrm>
            <a:off x="8937941" y="1764740"/>
            <a:ext cx="2075296" cy="0"/>
          </a:xfrm>
          <a:prstGeom prst="line">
            <a:avLst/>
          </a:prstGeom>
          <a:ln w="19050" cap="flat">
            <a:solidFill>
              <a:srgbClr val="74E8AE"/>
            </a:solidFill>
            <a:prstDash val="solid"/>
            <a:headEnd type="none" w="sm" len="sm"/>
            <a:tailEnd type="none" w="sm" len="sm"/>
          </a:ln>
        </p:spPr>
        <p:txBody>
          <a:bodyPr/>
          <a:lstStyle/>
          <a:p>
            <a:endParaRPr lang="es-CL"/>
          </a:p>
        </p:txBody>
      </p:sp>
      <p:grpSp>
        <p:nvGrpSpPr>
          <p:cNvPr id="5" name="Group 5"/>
          <p:cNvGrpSpPr/>
          <p:nvPr/>
        </p:nvGrpSpPr>
        <p:grpSpPr>
          <a:xfrm>
            <a:off x="2722892" y="-317535"/>
            <a:ext cx="5573986" cy="5461035"/>
            <a:chOff x="0" y="0"/>
            <a:chExt cx="1468046" cy="1438297"/>
          </a:xfrm>
        </p:grpSpPr>
        <p:sp>
          <p:nvSpPr>
            <p:cNvPr id="6" name="Freeform 6"/>
            <p:cNvSpPr/>
            <p:nvPr/>
          </p:nvSpPr>
          <p:spPr>
            <a:xfrm>
              <a:off x="0" y="0"/>
              <a:ext cx="1468046" cy="1438297"/>
            </a:xfrm>
            <a:custGeom>
              <a:avLst/>
              <a:gdLst/>
              <a:ahLst/>
              <a:cxnLst/>
              <a:rect l="l" t="t" r="r" b="b"/>
              <a:pathLst>
                <a:path w="1468046" h="1438297">
                  <a:moveTo>
                    <a:pt x="0" y="0"/>
                  </a:moveTo>
                  <a:lnTo>
                    <a:pt x="1468046" y="0"/>
                  </a:lnTo>
                  <a:lnTo>
                    <a:pt x="1468046" y="1438297"/>
                  </a:lnTo>
                  <a:lnTo>
                    <a:pt x="0" y="1438297"/>
                  </a:lnTo>
                  <a:close/>
                </a:path>
              </a:pathLst>
            </a:custGeom>
            <a:solidFill>
              <a:srgbClr val="74E8AE"/>
            </a:solidFill>
          </p:spPr>
          <p:txBody>
            <a:bodyPr/>
            <a:lstStyle/>
            <a:p>
              <a:endParaRPr lang="es-CL"/>
            </a:p>
          </p:txBody>
        </p:sp>
        <p:sp>
          <p:nvSpPr>
            <p:cNvPr id="7" name="TextBox 7"/>
            <p:cNvSpPr txBox="1"/>
            <p:nvPr/>
          </p:nvSpPr>
          <p:spPr>
            <a:xfrm>
              <a:off x="0" y="28575"/>
              <a:ext cx="1468046" cy="1409722"/>
            </a:xfrm>
            <a:prstGeom prst="rect">
              <a:avLst/>
            </a:prstGeom>
          </p:spPr>
          <p:txBody>
            <a:bodyPr lIns="50800" tIns="50800" rIns="50800" bIns="50800" rtlCol="0" anchor="ctr"/>
            <a:lstStyle/>
            <a:p>
              <a:pPr algn="ctr">
                <a:lnSpc>
                  <a:spcPts val="1800"/>
                </a:lnSpc>
              </a:pPr>
              <a:endParaRPr/>
            </a:p>
          </p:txBody>
        </p:sp>
      </p:grpSp>
      <p:grpSp>
        <p:nvGrpSpPr>
          <p:cNvPr id="8" name="Group 8"/>
          <p:cNvGrpSpPr/>
          <p:nvPr/>
        </p:nvGrpSpPr>
        <p:grpSpPr>
          <a:xfrm>
            <a:off x="1028700" y="1028700"/>
            <a:ext cx="6569989" cy="8229600"/>
            <a:chOff x="0" y="0"/>
            <a:chExt cx="1673574" cy="2096327"/>
          </a:xfrm>
        </p:grpSpPr>
        <p:sp>
          <p:nvSpPr>
            <p:cNvPr id="9" name="Freeform 9"/>
            <p:cNvSpPr/>
            <p:nvPr/>
          </p:nvSpPr>
          <p:spPr>
            <a:xfrm>
              <a:off x="0" y="0"/>
              <a:ext cx="1673574" cy="2096327"/>
            </a:xfrm>
            <a:custGeom>
              <a:avLst/>
              <a:gdLst/>
              <a:ahLst/>
              <a:cxnLst/>
              <a:rect l="l" t="t" r="r" b="b"/>
              <a:pathLst>
                <a:path w="1673574" h="2096327">
                  <a:moveTo>
                    <a:pt x="0" y="0"/>
                  </a:moveTo>
                  <a:lnTo>
                    <a:pt x="1673574" y="0"/>
                  </a:lnTo>
                  <a:lnTo>
                    <a:pt x="1673574" y="2096327"/>
                  </a:lnTo>
                  <a:lnTo>
                    <a:pt x="0" y="2096327"/>
                  </a:lnTo>
                  <a:close/>
                </a:path>
              </a:pathLst>
            </a:custGeom>
            <a:solidFill>
              <a:srgbClr val="000000">
                <a:alpha val="0"/>
              </a:srgbClr>
            </a:solidFill>
            <a:ln w="12700" cap="sq">
              <a:solidFill>
                <a:srgbClr val="000000"/>
              </a:solidFill>
              <a:prstDash val="solid"/>
              <a:miter/>
            </a:ln>
          </p:spPr>
          <p:txBody>
            <a:bodyPr/>
            <a:lstStyle/>
            <a:p>
              <a:endParaRPr lang="es-CL"/>
            </a:p>
          </p:txBody>
        </p:sp>
      </p:grpSp>
      <p:sp>
        <p:nvSpPr>
          <p:cNvPr id="10" name="TextBox 10"/>
          <p:cNvSpPr txBox="1"/>
          <p:nvPr/>
        </p:nvSpPr>
        <p:spPr>
          <a:xfrm>
            <a:off x="8937941" y="2309711"/>
            <a:ext cx="7125056" cy="1561465"/>
          </a:xfrm>
          <a:prstGeom prst="rect">
            <a:avLst/>
          </a:prstGeom>
        </p:spPr>
        <p:txBody>
          <a:bodyPr lIns="0" tIns="0" rIns="0" bIns="0" rtlCol="0" anchor="t">
            <a:spAutoFit/>
          </a:bodyPr>
          <a:lstStyle/>
          <a:p>
            <a:pPr algn="l">
              <a:lnSpc>
                <a:spcPts val="5600"/>
              </a:lnSpc>
            </a:pPr>
            <a:r>
              <a:rPr lang="en-US" sz="5600" b="1">
                <a:solidFill>
                  <a:srgbClr val="74E8AE"/>
                </a:solidFill>
                <a:latin typeface="ITC Avant Garde Gothic Bold"/>
                <a:ea typeface="ITC Avant Garde Gothic Bold"/>
                <a:cs typeface="ITC Avant Garde Gothic Bold"/>
                <a:sym typeface="ITC Avant Garde Gothic Bold"/>
              </a:rPr>
              <a:t>Problema y Solucion</a:t>
            </a:r>
          </a:p>
        </p:txBody>
      </p:sp>
      <p:sp>
        <p:nvSpPr>
          <p:cNvPr id="11" name="TextBox 11"/>
          <p:cNvSpPr txBox="1"/>
          <p:nvPr/>
        </p:nvSpPr>
        <p:spPr>
          <a:xfrm>
            <a:off x="8937941" y="4287990"/>
            <a:ext cx="7125056" cy="3981450"/>
          </a:xfrm>
          <a:prstGeom prst="rect">
            <a:avLst/>
          </a:prstGeom>
        </p:spPr>
        <p:txBody>
          <a:bodyPr lIns="0" tIns="0" rIns="0" bIns="0" rtlCol="0" anchor="t">
            <a:spAutoFit/>
          </a:bodyPr>
          <a:lstStyle/>
          <a:p>
            <a:pPr algn="l">
              <a:lnSpc>
                <a:spcPts val="2879"/>
              </a:lnSpc>
            </a:pPr>
            <a:r>
              <a:rPr lang="en-US" sz="2400">
                <a:solidFill>
                  <a:srgbClr val="FFFFFF"/>
                </a:solidFill>
                <a:latin typeface="Gotham"/>
                <a:ea typeface="Gotham"/>
                <a:cs typeface="Gotham"/>
                <a:sym typeface="Gotham"/>
              </a:rPr>
              <a:t>NMCollections cuenta solamente como medio de comunicación, Instagram. Donde tiene que gestionar el catalogo, pedidos, envíos y transacciones, al igual que quiere innovador para distinguir en el mercado.</a:t>
            </a:r>
          </a:p>
          <a:p>
            <a:pPr algn="l">
              <a:lnSpc>
                <a:spcPts val="2879"/>
              </a:lnSpc>
            </a:pPr>
            <a:endParaRPr lang="en-US" sz="2400">
              <a:solidFill>
                <a:srgbClr val="FFFFFF"/>
              </a:solidFill>
              <a:latin typeface="Gotham"/>
              <a:ea typeface="Gotham"/>
              <a:cs typeface="Gotham"/>
              <a:sym typeface="Gotham"/>
            </a:endParaRPr>
          </a:p>
          <a:p>
            <a:pPr algn="l">
              <a:lnSpc>
                <a:spcPts val="2879"/>
              </a:lnSpc>
            </a:pPr>
            <a:r>
              <a:rPr lang="en-US" sz="2400">
                <a:solidFill>
                  <a:srgbClr val="FFFFFF"/>
                </a:solidFill>
                <a:latin typeface="Gotham"/>
                <a:ea typeface="Gotham"/>
                <a:cs typeface="Gotham"/>
                <a:sym typeface="Gotham"/>
              </a:rPr>
              <a:t>Para cubrir todos estos problemas se le ofreció a NMCollections una </a:t>
            </a:r>
            <a:r>
              <a:rPr lang="en-US" sz="2400" b="1">
                <a:solidFill>
                  <a:srgbClr val="FFFFFF"/>
                </a:solidFill>
                <a:latin typeface="Gotham Bold"/>
                <a:ea typeface="Gotham Bold"/>
                <a:cs typeface="Gotham Bold"/>
                <a:sym typeface="Gotham Bold"/>
              </a:rPr>
              <a:t>aplicación web de comercio electrónico con un modulo de subastas</a:t>
            </a:r>
            <a:r>
              <a:rPr lang="en-US" sz="2400">
                <a:solidFill>
                  <a:srgbClr val="FFFFFF"/>
                </a:solidFill>
                <a:latin typeface="Gotham"/>
                <a:ea typeface="Gotham"/>
                <a:cs typeface="Gotham"/>
                <a:sym typeface="Gotham"/>
              </a:rPr>
              <a:t>,</a:t>
            </a:r>
            <a:r>
              <a:rPr lang="en-US" sz="2400" b="1">
                <a:solidFill>
                  <a:srgbClr val="FFFFFF"/>
                </a:solidFill>
                <a:latin typeface="Gotham Bold"/>
                <a:ea typeface="Gotham Bold"/>
                <a:cs typeface="Gotham Bold"/>
                <a:sym typeface="Gotham Bold"/>
              </a:rPr>
              <a:t> </a:t>
            </a:r>
            <a:r>
              <a:rPr lang="en-US" sz="2400">
                <a:solidFill>
                  <a:srgbClr val="FFFFFF"/>
                </a:solidFill>
                <a:latin typeface="Gotham"/>
                <a:ea typeface="Gotham"/>
                <a:cs typeface="Gotham"/>
                <a:sym typeface="Gotham"/>
              </a:rPr>
              <a:t>integrado con una </a:t>
            </a:r>
            <a:r>
              <a:rPr lang="en-US" sz="2400" b="1">
                <a:solidFill>
                  <a:srgbClr val="FFFFFF"/>
                </a:solidFill>
                <a:latin typeface="Gotham Bold"/>
                <a:ea typeface="Gotham Bold"/>
                <a:cs typeface="Gotham Bold"/>
                <a:sym typeface="Gotham Bold"/>
              </a:rPr>
              <a:t>aplicacion móvil </a:t>
            </a:r>
            <a:r>
              <a:rPr lang="en-US" sz="2400">
                <a:solidFill>
                  <a:srgbClr val="FFFFFF"/>
                </a:solidFill>
                <a:latin typeface="Gotham"/>
                <a:ea typeface="Gotham"/>
                <a:cs typeface="Gotham"/>
                <a:sym typeface="Gotham"/>
              </a:rPr>
              <a:t>compatible con </a:t>
            </a:r>
            <a:r>
              <a:rPr lang="en-US" sz="2400" b="1">
                <a:solidFill>
                  <a:srgbClr val="FFFFFF"/>
                </a:solidFill>
                <a:latin typeface="Gotham Bold"/>
                <a:ea typeface="Gotham Bold"/>
                <a:cs typeface="Gotham Bold"/>
                <a:sym typeface="Gotham Bold"/>
              </a:rPr>
              <a:t>Tecnologia NFC.</a:t>
            </a:r>
          </a:p>
        </p:txBody>
      </p:sp>
      <p:sp>
        <p:nvSpPr>
          <p:cNvPr id="12" name="Freeform 12"/>
          <p:cNvSpPr/>
          <p:nvPr/>
        </p:nvSpPr>
        <p:spPr>
          <a:xfrm>
            <a:off x="-1153850" y="7571659"/>
            <a:ext cx="1763450" cy="1639016"/>
          </a:xfrm>
          <a:custGeom>
            <a:avLst/>
            <a:gdLst/>
            <a:ahLst/>
            <a:cxnLst/>
            <a:rect l="l" t="t" r="r" b="b"/>
            <a:pathLst>
              <a:path w="1763450" h="1639016">
                <a:moveTo>
                  <a:pt x="0" y="0"/>
                </a:moveTo>
                <a:lnTo>
                  <a:pt x="1763450" y="0"/>
                </a:lnTo>
                <a:lnTo>
                  <a:pt x="1763450" y="1639016"/>
                </a:lnTo>
                <a:lnTo>
                  <a:pt x="0" y="1639016"/>
                </a:lnTo>
                <a:lnTo>
                  <a:pt x="0" y="0"/>
                </a:lnTo>
                <a:close/>
              </a:path>
            </a:pathLst>
          </a:custGeom>
          <a:blipFill>
            <a:blip r:embed="rId2">
              <a:extLst>
                <a:ext uri="{96DAC541-7B7A-43D3-8B79-37D633B846F1}">
                  <asvg:svgBlip xmlns:asvg="http://schemas.microsoft.com/office/drawing/2016/SVG/main" r:embed="rId3"/>
                </a:ext>
              </a:extLst>
            </a:blip>
            <a:stretch>
              <a:fillRect t="-33080" r="-22790"/>
            </a:stretch>
          </a:blipFill>
        </p:spPr>
        <p:txBody>
          <a:bodyPr/>
          <a:lstStyle/>
          <a:p>
            <a:endParaRPr lang="es-CL"/>
          </a:p>
        </p:txBody>
      </p:sp>
      <p:sp>
        <p:nvSpPr>
          <p:cNvPr id="13" name="Freeform 13"/>
          <p:cNvSpPr/>
          <p:nvPr/>
        </p:nvSpPr>
        <p:spPr>
          <a:xfrm>
            <a:off x="16421353" y="-407050"/>
            <a:ext cx="2165341" cy="2181205"/>
          </a:xfrm>
          <a:custGeom>
            <a:avLst/>
            <a:gdLst/>
            <a:ahLst/>
            <a:cxnLst/>
            <a:rect l="l" t="t" r="r" b="b"/>
            <a:pathLst>
              <a:path w="2165341" h="2181205">
                <a:moveTo>
                  <a:pt x="0" y="0"/>
                </a:moveTo>
                <a:lnTo>
                  <a:pt x="2165341" y="0"/>
                </a:lnTo>
                <a:lnTo>
                  <a:pt x="2165341" y="2181205"/>
                </a:lnTo>
                <a:lnTo>
                  <a:pt x="0" y="21812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sp>
        <p:nvSpPr>
          <p:cNvPr id="14" name="AutoShape 14"/>
          <p:cNvSpPr/>
          <p:nvPr/>
        </p:nvSpPr>
        <p:spPr>
          <a:xfrm>
            <a:off x="16956655" y="9210675"/>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15" name="AutoShape 15"/>
          <p:cNvSpPr/>
          <p:nvPr/>
        </p:nvSpPr>
        <p:spPr>
          <a:xfrm flipV="1">
            <a:off x="1028700" y="731177"/>
            <a:ext cx="605291" cy="0"/>
          </a:xfrm>
          <a:prstGeom prst="line">
            <a:avLst/>
          </a:prstGeom>
          <a:ln w="95250" cap="flat">
            <a:solidFill>
              <a:srgbClr val="FFFFFF"/>
            </a:solidFill>
            <a:prstDash val="solid"/>
            <a:headEnd type="none" w="sm" len="sm"/>
            <a:tailEnd type="none" w="sm" len="sm"/>
          </a:ln>
        </p:spPr>
        <p:txBody>
          <a:bodyPr/>
          <a:lstStyle/>
          <a:p>
            <a:endParaRPr lang="es-CL"/>
          </a:p>
        </p:txBody>
      </p:sp>
      <p:grpSp>
        <p:nvGrpSpPr>
          <p:cNvPr id="16" name="Group 16"/>
          <p:cNvGrpSpPr/>
          <p:nvPr/>
        </p:nvGrpSpPr>
        <p:grpSpPr>
          <a:xfrm>
            <a:off x="1162344" y="1232192"/>
            <a:ext cx="6271811" cy="7873285"/>
            <a:chOff x="0" y="0"/>
            <a:chExt cx="8362414" cy="10497713"/>
          </a:xfrm>
        </p:grpSpPr>
        <p:pic>
          <p:nvPicPr>
            <p:cNvPr id="17" name="Picture 17"/>
            <p:cNvPicPr>
              <a:picLocks noChangeAspect="1"/>
            </p:cNvPicPr>
            <p:nvPr/>
          </p:nvPicPr>
          <p:blipFill>
            <a:blip r:embed="rId6"/>
            <a:srcRect l="19281" r="19281"/>
            <a:stretch>
              <a:fillRect/>
            </a:stretch>
          </p:blipFill>
          <p:spPr>
            <a:xfrm>
              <a:off x="0" y="0"/>
              <a:ext cx="8362414" cy="10497713"/>
            </a:xfrm>
            <a:prstGeom prst="rect">
              <a:avLst/>
            </a:prstGeom>
          </p:spPr>
        </p:pic>
      </p:grpSp>
      <p:sp>
        <p:nvSpPr>
          <p:cNvPr id="18" name="Freeform 18"/>
          <p:cNvSpPr/>
          <p:nvPr/>
        </p:nvSpPr>
        <p:spPr>
          <a:xfrm>
            <a:off x="1447657" y="1583053"/>
            <a:ext cx="1472366" cy="1472366"/>
          </a:xfrm>
          <a:custGeom>
            <a:avLst/>
            <a:gdLst/>
            <a:ahLst/>
            <a:cxnLst/>
            <a:rect l="l" t="t" r="r" b="b"/>
            <a:pathLst>
              <a:path w="1472366" h="1472366">
                <a:moveTo>
                  <a:pt x="0" y="0"/>
                </a:moveTo>
                <a:lnTo>
                  <a:pt x="1472365" y="0"/>
                </a:lnTo>
                <a:lnTo>
                  <a:pt x="1472365" y="1472366"/>
                </a:lnTo>
                <a:lnTo>
                  <a:pt x="0" y="14723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L"/>
          </a:p>
        </p:txBody>
      </p:sp>
      <p:sp>
        <p:nvSpPr>
          <p:cNvPr id="19" name="Freeform 19"/>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9"/>
            <a:stretch>
              <a:fillRect/>
            </a:stretch>
          </a:blipFill>
          <a:ln w="38100" cap="sq">
            <a:solidFill>
              <a:srgbClr val="FAFAFA"/>
            </a:solidFill>
            <a:prstDash val="solid"/>
            <a:miter/>
          </a:ln>
        </p:spPr>
        <p:txBody>
          <a:bodyPr/>
          <a:lstStyle/>
          <a:p>
            <a:endParaRPr lang="es-CL"/>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747702" y="1212123"/>
            <a:ext cx="1795105" cy="1106805"/>
          </a:xfrm>
          <a:prstGeom prst="rect">
            <a:avLst/>
          </a:prstGeom>
        </p:spPr>
        <p:txBody>
          <a:bodyPr lIns="0" tIns="0" rIns="0" bIns="0" rtlCol="0" anchor="t">
            <a:spAutoFit/>
          </a:bodyPr>
          <a:lstStyle/>
          <a:p>
            <a:pPr algn="ctr">
              <a:lnSpc>
                <a:spcPts val="7200"/>
              </a:lnSpc>
            </a:pPr>
            <a:r>
              <a:rPr lang="en-US" sz="7200" b="1">
                <a:solidFill>
                  <a:srgbClr val="FFFFFF"/>
                </a:solidFill>
                <a:latin typeface="ITC Avant Garde Gothic Bold"/>
                <a:ea typeface="ITC Avant Garde Gothic Bold"/>
                <a:cs typeface="ITC Avant Garde Gothic Bold"/>
                <a:sym typeface="ITC Avant Garde Gothic Bold"/>
              </a:rPr>
              <a:t>04</a:t>
            </a:r>
          </a:p>
        </p:txBody>
      </p:sp>
      <p:sp>
        <p:nvSpPr>
          <p:cNvPr id="3" name="AutoShape 3"/>
          <p:cNvSpPr/>
          <p:nvPr/>
        </p:nvSpPr>
        <p:spPr>
          <a:xfrm>
            <a:off x="3542807" y="1970071"/>
            <a:ext cx="0" cy="330917"/>
          </a:xfrm>
          <a:prstGeom prst="line">
            <a:avLst/>
          </a:prstGeom>
          <a:ln w="19050" cap="flat">
            <a:solidFill>
              <a:srgbClr val="74E8AE"/>
            </a:solidFill>
            <a:prstDash val="solid"/>
            <a:headEnd type="none" w="sm" len="sm"/>
            <a:tailEnd type="none" w="sm" len="sm"/>
          </a:ln>
        </p:spPr>
        <p:txBody>
          <a:bodyPr/>
          <a:lstStyle/>
          <a:p>
            <a:endParaRPr lang="es-CL"/>
          </a:p>
        </p:txBody>
      </p:sp>
      <p:sp>
        <p:nvSpPr>
          <p:cNvPr id="4" name="AutoShape 4"/>
          <p:cNvSpPr/>
          <p:nvPr/>
        </p:nvSpPr>
        <p:spPr>
          <a:xfrm>
            <a:off x="1747702" y="2302836"/>
            <a:ext cx="2284646" cy="0"/>
          </a:xfrm>
          <a:prstGeom prst="line">
            <a:avLst/>
          </a:prstGeom>
          <a:ln w="19050" cap="flat">
            <a:solidFill>
              <a:srgbClr val="74E8AE"/>
            </a:solidFill>
            <a:prstDash val="solid"/>
            <a:headEnd type="none" w="sm" len="sm"/>
            <a:tailEnd type="none" w="sm" len="sm"/>
          </a:ln>
        </p:spPr>
        <p:txBody>
          <a:bodyPr/>
          <a:lstStyle/>
          <a:p>
            <a:endParaRPr lang="es-CL"/>
          </a:p>
        </p:txBody>
      </p:sp>
      <p:sp>
        <p:nvSpPr>
          <p:cNvPr id="5" name="TextBox 5"/>
          <p:cNvSpPr txBox="1"/>
          <p:nvPr/>
        </p:nvSpPr>
        <p:spPr>
          <a:xfrm>
            <a:off x="1747702" y="2706276"/>
            <a:ext cx="7127505" cy="1561465"/>
          </a:xfrm>
          <a:prstGeom prst="rect">
            <a:avLst/>
          </a:prstGeom>
        </p:spPr>
        <p:txBody>
          <a:bodyPr lIns="0" tIns="0" rIns="0" bIns="0" rtlCol="0" anchor="t">
            <a:spAutoFit/>
          </a:bodyPr>
          <a:lstStyle/>
          <a:p>
            <a:pPr algn="l">
              <a:lnSpc>
                <a:spcPts val="5600"/>
              </a:lnSpc>
            </a:pPr>
            <a:r>
              <a:rPr lang="en-US" sz="5600" b="1">
                <a:solidFill>
                  <a:srgbClr val="74E8AE"/>
                </a:solidFill>
                <a:latin typeface="ITC Avant Garde Gothic Bold"/>
                <a:ea typeface="ITC Avant Garde Gothic Bold"/>
                <a:cs typeface="ITC Avant Garde Gothic Bold"/>
                <a:sym typeface="ITC Avant Garde Gothic Bold"/>
              </a:rPr>
              <a:t>Modelo de negocio</a:t>
            </a:r>
          </a:p>
        </p:txBody>
      </p:sp>
      <p:sp>
        <p:nvSpPr>
          <p:cNvPr id="6" name="TextBox 6"/>
          <p:cNvSpPr txBox="1"/>
          <p:nvPr/>
        </p:nvSpPr>
        <p:spPr>
          <a:xfrm>
            <a:off x="1747702" y="5172075"/>
            <a:ext cx="763192" cy="452755"/>
          </a:xfrm>
          <a:prstGeom prst="rect">
            <a:avLst/>
          </a:prstGeom>
        </p:spPr>
        <p:txBody>
          <a:bodyPr lIns="0" tIns="0" rIns="0" bIns="0" rtlCol="0" anchor="t">
            <a:spAutoFit/>
          </a:bodyPr>
          <a:lstStyle/>
          <a:p>
            <a:pPr algn="l">
              <a:lnSpc>
                <a:spcPts val="3200"/>
              </a:lnSpc>
            </a:pPr>
            <a:r>
              <a:rPr lang="en-US" sz="3200" b="1">
                <a:solidFill>
                  <a:srgbClr val="FFFFFF"/>
                </a:solidFill>
                <a:latin typeface="Arimo Bold"/>
                <a:ea typeface="Arimo Bold"/>
                <a:cs typeface="Arimo Bold"/>
                <a:sym typeface="Arimo Bold"/>
              </a:rPr>
              <a:t>01.</a:t>
            </a:r>
          </a:p>
        </p:txBody>
      </p:sp>
      <p:sp>
        <p:nvSpPr>
          <p:cNvPr id="7" name="TextBox 7"/>
          <p:cNvSpPr txBox="1"/>
          <p:nvPr/>
        </p:nvSpPr>
        <p:spPr>
          <a:xfrm>
            <a:off x="1640924" y="5653405"/>
            <a:ext cx="4261627" cy="337185"/>
          </a:xfrm>
          <a:prstGeom prst="rect">
            <a:avLst/>
          </a:prstGeom>
        </p:spPr>
        <p:txBody>
          <a:bodyPr lIns="0" tIns="0" rIns="0" bIns="0" rtlCol="0" anchor="t">
            <a:spAutoFit/>
          </a:bodyPr>
          <a:lstStyle/>
          <a:p>
            <a:pPr algn="l">
              <a:lnSpc>
                <a:spcPts val="2400"/>
              </a:lnSpc>
            </a:pPr>
            <a:r>
              <a:rPr lang="en-US" sz="2400" b="1">
                <a:solidFill>
                  <a:srgbClr val="74E8AE"/>
                </a:solidFill>
                <a:latin typeface="Arimo Bold"/>
                <a:ea typeface="Arimo Bold"/>
                <a:cs typeface="Arimo Bold"/>
                <a:sym typeface="Arimo Bold"/>
              </a:rPr>
              <a:t>BUSQUEDA</a:t>
            </a:r>
          </a:p>
        </p:txBody>
      </p:sp>
      <p:sp>
        <p:nvSpPr>
          <p:cNvPr id="8" name="TextBox 8"/>
          <p:cNvSpPr txBox="1"/>
          <p:nvPr/>
        </p:nvSpPr>
        <p:spPr>
          <a:xfrm>
            <a:off x="1640924" y="6085065"/>
            <a:ext cx="3530710" cy="2518656"/>
          </a:xfrm>
          <a:prstGeom prst="rect">
            <a:avLst/>
          </a:prstGeom>
        </p:spPr>
        <p:txBody>
          <a:bodyPr lIns="0" tIns="0" rIns="0" bIns="0" rtlCol="0" anchor="t">
            <a:spAutoFit/>
          </a:bodyPr>
          <a:lstStyle/>
          <a:p>
            <a:pPr algn="l">
              <a:lnSpc>
                <a:spcPts val="2505"/>
              </a:lnSpc>
            </a:pPr>
            <a:r>
              <a:rPr lang="en-US" sz="2087">
                <a:solidFill>
                  <a:srgbClr val="FFFFFF"/>
                </a:solidFill>
                <a:latin typeface="Gotham"/>
                <a:ea typeface="Gotham"/>
                <a:cs typeface="Gotham"/>
                <a:sym typeface="Gotham"/>
              </a:rPr>
              <a:t>Buscar en internet y redes sociales idealmente por Instagram, usuarios que encajen con el perfil del cliente ideal, generar una lista y elegir a quienes podrían estar interesados en el producto.</a:t>
            </a:r>
          </a:p>
        </p:txBody>
      </p:sp>
      <p:sp>
        <p:nvSpPr>
          <p:cNvPr id="9" name="TextBox 9"/>
          <p:cNvSpPr txBox="1"/>
          <p:nvPr/>
        </p:nvSpPr>
        <p:spPr>
          <a:xfrm>
            <a:off x="6811937" y="5172075"/>
            <a:ext cx="763192" cy="452755"/>
          </a:xfrm>
          <a:prstGeom prst="rect">
            <a:avLst/>
          </a:prstGeom>
        </p:spPr>
        <p:txBody>
          <a:bodyPr lIns="0" tIns="0" rIns="0" bIns="0" rtlCol="0" anchor="t">
            <a:spAutoFit/>
          </a:bodyPr>
          <a:lstStyle/>
          <a:p>
            <a:pPr algn="l">
              <a:lnSpc>
                <a:spcPts val="3200"/>
              </a:lnSpc>
            </a:pPr>
            <a:r>
              <a:rPr lang="en-US" sz="3200" b="1">
                <a:solidFill>
                  <a:srgbClr val="FFFFFF"/>
                </a:solidFill>
                <a:latin typeface="Arimo Bold"/>
                <a:ea typeface="Arimo Bold"/>
                <a:cs typeface="Arimo Bold"/>
                <a:sym typeface="Arimo Bold"/>
              </a:rPr>
              <a:t>02.</a:t>
            </a:r>
          </a:p>
        </p:txBody>
      </p:sp>
      <p:sp>
        <p:nvSpPr>
          <p:cNvPr id="10" name="TextBox 10"/>
          <p:cNvSpPr txBox="1"/>
          <p:nvPr/>
        </p:nvSpPr>
        <p:spPr>
          <a:xfrm>
            <a:off x="6705159" y="5653405"/>
            <a:ext cx="4280677" cy="337185"/>
          </a:xfrm>
          <a:prstGeom prst="rect">
            <a:avLst/>
          </a:prstGeom>
        </p:spPr>
        <p:txBody>
          <a:bodyPr lIns="0" tIns="0" rIns="0" bIns="0" rtlCol="0" anchor="t">
            <a:spAutoFit/>
          </a:bodyPr>
          <a:lstStyle/>
          <a:p>
            <a:pPr algn="l">
              <a:lnSpc>
                <a:spcPts val="2400"/>
              </a:lnSpc>
            </a:pPr>
            <a:r>
              <a:rPr lang="en-US" sz="2400" b="1">
                <a:solidFill>
                  <a:srgbClr val="74E8AE"/>
                </a:solidFill>
                <a:latin typeface="Arimo Bold"/>
                <a:ea typeface="Arimo Bold"/>
                <a:cs typeface="Arimo Bold"/>
                <a:sym typeface="Arimo Bold"/>
              </a:rPr>
              <a:t>PRIMER CONTACTO</a:t>
            </a:r>
          </a:p>
        </p:txBody>
      </p:sp>
      <p:sp>
        <p:nvSpPr>
          <p:cNvPr id="11" name="TextBox 11"/>
          <p:cNvSpPr txBox="1"/>
          <p:nvPr/>
        </p:nvSpPr>
        <p:spPr>
          <a:xfrm>
            <a:off x="6705159" y="6085065"/>
            <a:ext cx="3527560" cy="3470412"/>
          </a:xfrm>
          <a:prstGeom prst="rect">
            <a:avLst/>
          </a:prstGeom>
        </p:spPr>
        <p:txBody>
          <a:bodyPr lIns="0" tIns="0" rIns="0" bIns="0" rtlCol="0" anchor="t">
            <a:spAutoFit/>
          </a:bodyPr>
          <a:lstStyle/>
          <a:p>
            <a:pPr algn="l">
              <a:lnSpc>
                <a:spcPts val="2510"/>
              </a:lnSpc>
            </a:pPr>
            <a:r>
              <a:rPr lang="en-US" sz="2091">
                <a:solidFill>
                  <a:srgbClr val="FFFFFF"/>
                </a:solidFill>
                <a:latin typeface="Gotham"/>
                <a:ea typeface="Gotham"/>
                <a:cs typeface="Gotham"/>
                <a:sym typeface="Gotham"/>
              </a:rPr>
              <a:t>Contactar a los clientes seleccionados mediante Instagram desde un perfil personal, explicar en qué consiste el producto, resolver dudas, presentar opciones de compra y personalización, y coordinar una reunión o conversación más detallada si es necesario.</a:t>
            </a:r>
          </a:p>
        </p:txBody>
      </p:sp>
      <p:sp>
        <p:nvSpPr>
          <p:cNvPr id="12" name="TextBox 12"/>
          <p:cNvSpPr txBox="1"/>
          <p:nvPr/>
        </p:nvSpPr>
        <p:spPr>
          <a:xfrm>
            <a:off x="11876172" y="5172075"/>
            <a:ext cx="763192" cy="452755"/>
          </a:xfrm>
          <a:prstGeom prst="rect">
            <a:avLst/>
          </a:prstGeom>
        </p:spPr>
        <p:txBody>
          <a:bodyPr lIns="0" tIns="0" rIns="0" bIns="0" rtlCol="0" anchor="t">
            <a:spAutoFit/>
          </a:bodyPr>
          <a:lstStyle/>
          <a:p>
            <a:pPr algn="l">
              <a:lnSpc>
                <a:spcPts val="3200"/>
              </a:lnSpc>
            </a:pPr>
            <a:r>
              <a:rPr lang="en-US" sz="3200" b="1">
                <a:solidFill>
                  <a:srgbClr val="FFFFFF"/>
                </a:solidFill>
                <a:latin typeface="Arimo Bold"/>
                <a:ea typeface="Arimo Bold"/>
                <a:cs typeface="Arimo Bold"/>
                <a:sym typeface="Arimo Bold"/>
              </a:rPr>
              <a:t>03.</a:t>
            </a:r>
          </a:p>
        </p:txBody>
      </p:sp>
      <p:sp>
        <p:nvSpPr>
          <p:cNvPr id="13" name="TextBox 13"/>
          <p:cNvSpPr txBox="1"/>
          <p:nvPr/>
        </p:nvSpPr>
        <p:spPr>
          <a:xfrm>
            <a:off x="11769394" y="5653405"/>
            <a:ext cx="4340096" cy="337185"/>
          </a:xfrm>
          <a:prstGeom prst="rect">
            <a:avLst/>
          </a:prstGeom>
        </p:spPr>
        <p:txBody>
          <a:bodyPr lIns="0" tIns="0" rIns="0" bIns="0" rtlCol="0" anchor="t">
            <a:spAutoFit/>
          </a:bodyPr>
          <a:lstStyle/>
          <a:p>
            <a:pPr algn="l">
              <a:lnSpc>
                <a:spcPts val="2400"/>
              </a:lnSpc>
            </a:pPr>
            <a:r>
              <a:rPr lang="en-US" sz="2400" b="1">
                <a:solidFill>
                  <a:srgbClr val="74E8AE"/>
                </a:solidFill>
                <a:latin typeface="Arimo Bold"/>
                <a:ea typeface="Arimo Bold"/>
                <a:cs typeface="Arimo Bold"/>
                <a:sym typeface="Arimo Bold"/>
              </a:rPr>
              <a:t>FORMATO DE VENTA FINAL</a:t>
            </a:r>
          </a:p>
        </p:txBody>
      </p:sp>
      <p:sp>
        <p:nvSpPr>
          <p:cNvPr id="14" name="TextBox 14"/>
          <p:cNvSpPr txBox="1"/>
          <p:nvPr/>
        </p:nvSpPr>
        <p:spPr>
          <a:xfrm>
            <a:off x="11876172" y="6085065"/>
            <a:ext cx="3571866" cy="2518656"/>
          </a:xfrm>
          <a:prstGeom prst="rect">
            <a:avLst/>
          </a:prstGeom>
        </p:spPr>
        <p:txBody>
          <a:bodyPr lIns="0" tIns="0" rIns="0" bIns="0" rtlCol="0" anchor="t">
            <a:spAutoFit/>
          </a:bodyPr>
          <a:lstStyle/>
          <a:p>
            <a:pPr algn="l">
              <a:lnSpc>
                <a:spcPts val="2505"/>
              </a:lnSpc>
            </a:pPr>
            <a:r>
              <a:rPr lang="en-US" sz="2087">
                <a:solidFill>
                  <a:srgbClr val="FFFFFF"/>
                </a:solidFill>
                <a:latin typeface="Gotham"/>
                <a:ea typeface="Gotham"/>
                <a:cs typeface="Gotham"/>
                <a:sym typeface="Gotham"/>
              </a:rPr>
              <a:t>Mantener el chat activo para confirmar el pedido, definir la forma de adquisición, acordar pago y entrega, y finalizar la venta asegurando que el cliente reciba el producto correctamente.</a:t>
            </a:r>
          </a:p>
        </p:txBody>
      </p:sp>
      <p:sp>
        <p:nvSpPr>
          <p:cNvPr id="15" name="AutoShape 15"/>
          <p:cNvSpPr/>
          <p:nvPr/>
        </p:nvSpPr>
        <p:spPr>
          <a:xfrm flipV="1">
            <a:off x="1793895" y="4674139"/>
            <a:ext cx="14743954" cy="0"/>
          </a:xfrm>
          <a:prstGeom prst="line">
            <a:avLst/>
          </a:prstGeom>
          <a:ln w="19050" cap="flat">
            <a:solidFill>
              <a:srgbClr val="FFFFFF"/>
            </a:solidFill>
            <a:prstDash val="solid"/>
            <a:headEnd type="none" w="sm" len="sm"/>
            <a:tailEnd type="none" w="sm" len="sm"/>
          </a:ln>
        </p:spPr>
        <p:txBody>
          <a:bodyPr/>
          <a:lstStyle/>
          <a:p>
            <a:endParaRPr lang="es-CL"/>
          </a:p>
        </p:txBody>
      </p:sp>
      <p:sp>
        <p:nvSpPr>
          <p:cNvPr id="16" name="Freeform 16"/>
          <p:cNvSpPr/>
          <p:nvPr/>
        </p:nvSpPr>
        <p:spPr>
          <a:xfrm>
            <a:off x="16537849" y="-843094"/>
            <a:ext cx="2165341" cy="2181205"/>
          </a:xfrm>
          <a:custGeom>
            <a:avLst/>
            <a:gdLst/>
            <a:ahLst/>
            <a:cxnLst/>
            <a:rect l="l" t="t" r="r" b="b"/>
            <a:pathLst>
              <a:path w="2165341" h="2181205">
                <a:moveTo>
                  <a:pt x="0" y="0"/>
                </a:moveTo>
                <a:lnTo>
                  <a:pt x="2165341" y="0"/>
                </a:lnTo>
                <a:lnTo>
                  <a:pt x="2165341" y="2181205"/>
                </a:lnTo>
                <a:lnTo>
                  <a:pt x="0" y="21812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17" name="Freeform 17"/>
          <p:cNvSpPr/>
          <p:nvPr/>
        </p:nvSpPr>
        <p:spPr>
          <a:xfrm>
            <a:off x="-1155420" y="7256282"/>
            <a:ext cx="1763450" cy="1639016"/>
          </a:xfrm>
          <a:custGeom>
            <a:avLst/>
            <a:gdLst/>
            <a:ahLst/>
            <a:cxnLst/>
            <a:rect l="l" t="t" r="r" b="b"/>
            <a:pathLst>
              <a:path w="1763450" h="1639016">
                <a:moveTo>
                  <a:pt x="0" y="0"/>
                </a:moveTo>
                <a:lnTo>
                  <a:pt x="1763450" y="0"/>
                </a:lnTo>
                <a:lnTo>
                  <a:pt x="1763450" y="1639017"/>
                </a:lnTo>
                <a:lnTo>
                  <a:pt x="0" y="1639017"/>
                </a:lnTo>
                <a:lnTo>
                  <a:pt x="0" y="0"/>
                </a:lnTo>
                <a:close/>
              </a:path>
            </a:pathLst>
          </a:custGeom>
          <a:blipFill>
            <a:blip r:embed="rId4">
              <a:extLst>
                <a:ext uri="{96DAC541-7B7A-43D3-8B79-37D633B846F1}">
                  <asvg:svgBlip xmlns:asvg="http://schemas.microsoft.com/office/drawing/2016/SVG/main" r:embed="rId5"/>
                </a:ext>
              </a:extLst>
            </a:blip>
            <a:stretch>
              <a:fillRect t="-33080" r="-22790"/>
            </a:stretch>
          </a:blipFill>
        </p:spPr>
        <p:txBody>
          <a:bodyPr/>
          <a:lstStyle/>
          <a:p>
            <a:endParaRPr lang="es-CL"/>
          </a:p>
        </p:txBody>
      </p:sp>
      <p:sp>
        <p:nvSpPr>
          <p:cNvPr id="18" name="AutoShape 18"/>
          <p:cNvSpPr/>
          <p:nvPr/>
        </p:nvSpPr>
        <p:spPr>
          <a:xfrm flipV="1">
            <a:off x="17776320" y="1770288"/>
            <a:ext cx="605291" cy="0"/>
          </a:xfrm>
          <a:prstGeom prst="line">
            <a:avLst/>
          </a:prstGeom>
          <a:ln w="95250" cap="flat">
            <a:solidFill>
              <a:srgbClr val="FFFFFF"/>
            </a:solidFill>
            <a:prstDash val="solid"/>
            <a:headEnd type="none" w="sm" len="sm"/>
            <a:tailEnd type="none" w="sm" len="sm"/>
          </a:ln>
        </p:spPr>
        <p:txBody>
          <a:bodyPr/>
          <a:lstStyle/>
          <a:p>
            <a:endParaRPr lang="es-CL"/>
          </a:p>
        </p:txBody>
      </p:sp>
      <p:sp>
        <p:nvSpPr>
          <p:cNvPr id="19" name="Freeform 19"/>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6"/>
            <a:stretch>
              <a:fillRect/>
            </a:stretch>
          </a:blipFill>
          <a:ln w="38100" cap="sq">
            <a:solidFill>
              <a:srgbClr val="FAFAFA"/>
            </a:solidFill>
            <a:prstDash val="solid"/>
            <a:miter/>
          </a:ln>
        </p:spPr>
        <p:txBody>
          <a:bodyPr/>
          <a:lstStyle/>
          <a:p>
            <a:endParaRPr lang="es-CL"/>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64962" y="-9525"/>
            <a:ext cx="1595154" cy="1106805"/>
          </a:xfrm>
          <a:prstGeom prst="rect">
            <a:avLst/>
          </a:prstGeom>
        </p:spPr>
        <p:txBody>
          <a:bodyPr lIns="0" tIns="0" rIns="0" bIns="0" rtlCol="0" anchor="t">
            <a:spAutoFit/>
          </a:bodyPr>
          <a:lstStyle/>
          <a:p>
            <a:pPr algn="ctr">
              <a:lnSpc>
                <a:spcPts val="7200"/>
              </a:lnSpc>
            </a:pPr>
            <a:r>
              <a:rPr lang="en-US" sz="7200" b="1">
                <a:solidFill>
                  <a:srgbClr val="FFFFFF"/>
                </a:solidFill>
                <a:latin typeface="ITC Avant Garde Gothic Bold"/>
                <a:ea typeface="ITC Avant Garde Gothic Bold"/>
                <a:cs typeface="ITC Avant Garde Gothic Bold"/>
                <a:sym typeface="ITC Avant Garde Gothic Bold"/>
              </a:rPr>
              <a:t>05</a:t>
            </a:r>
          </a:p>
        </p:txBody>
      </p:sp>
      <p:sp>
        <p:nvSpPr>
          <p:cNvPr id="3" name="AutoShape 3"/>
          <p:cNvSpPr/>
          <p:nvPr/>
        </p:nvSpPr>
        <p:spPr>
          <a:xfrm>
            <a:off x="1760116" y="748423"/>
            <a:ext cx="0" cy="330917"/>
          </a:xfrm>
          <a:prstGeom prst="line">
            <a:avLst/>
          </a:prstGeom>
          <a:ln w="19050" cap="flat">
            <a:solidFill>
              <a:srgbClr val="74E8AE"/>
            </a:solidFill>
            <a:prstDash val="solid"/>
            <a:headEnd type="none" w="sm" len="sm"/>
            <a:tailEnd type="none" w="sm" len="sm"/>
          </a:ln>
        </p:spPr>
        <p:txBody>
          <a:bodyPr/>
          <a:lstStyle/>
          <a:p>
            <a:endParaRPr lang="es-CL"/>
          </a:p>
        </p:txBody>
      </p:sp>
      <p:sp>
        <p:nvSpPr>
          <p:cNvPr id="4" name="AutoShape 4"/>
          <p:cNvSpPr/>
          <p:nvPr/>
        </p:nvSpPr>
        <p:spPr>
          <a:xfrm>
            <a:off x="164962" y="1081188"/>
            <a:ext cx="2030166" cy="0"/>
          </a:xfrm>
          <a:prstGeom prst="line">
            <a:avLst/>
          </a:prstGeom>
          <a:ln w="19050" cap="flat">
            <a:solidFill>
              <a:srgbClr val="74E8AE"/>
            </a:solidFill>
            <a:prstDash val="solid"/>
            <a:headEnd type="none" w="sm" len="sm"/>
            <a:tailEnd type="none" w="sm" len="sm"/>
          </a:ln>
        </p:spPr>
        <p:txBody>
          <a:bodyPr/>
          <a:lstStyle/>
          <a:p>
            <a:endParaRPr lang="es-CL"/>
          </a:p>
        </p:txBody>
      </p:sp>
      <p:sp>
        <p:nvSpPr>
          <p:cNvPr id="5" name="Freeform 5"/>
          <p:cNvSpPr/>
          <p:nvPr/>
        </p:nvSpPr>
        <p:spPr>
          <a:xfrm>
            <a:off x="-417639" y="9258300"/>
            <a:ext cx="2165341" cy="1839463"/>
          </a:xfrm>
          <a:custGeom>
            <a:avLst/>
            <a:gdLst/>
            <a:ahLst/>
            <a:cxnLst/>
            <a:rect l="l" t="t" r="r" b="b"/>
            <a:pathLst>
              <a:path w="2165341" h="1839463">
                <a:moveTo>
                  <a:pt x="0" y="0"/>
                </a:moveTo>
                <a:lnTo>
                  <a:pt x="2165341" y="0"/>
                </a:lnTo>
                <a:lnTo>
                  <a:pt x="2165341" y="1839463"/>
                </a:lnTo>
                <a:lnTo>
                  <a:pt x="0" y="1839463"/>
                </a:lnTo>
                <a:lnTo>
                  <a:pt x="0" y="0"/>
                </a:lnTo>
                <a:close/>
              </a:path>
            </a:pathLst>
          </a:custGeom>
          <a:blipFill>
            <a:blip r:embed="rId2">
              <a:extLst>
                <a:ext uri="{96DAC541-7B7A-43D3-8B79-37D633B846F1}">
                  <asvg:svgBlip xmlns:asvg="http://schemas.microsoft.com/office/drawing/2016/SVG/main" r:embed="rId3"/>
                </a:ext>
              </a:extLst>
            </a:blip>
            <a:stretch>
              <a:fillRect t="-18578"/>
            </a:stretch>
          </a:blipFill>
        </p:spPr>
        <p:txBody>
          <a:bodyPr/>
          <a:lstStyle/>
          <a:p>
            <a:endParaRPr lang="es-CL"/>
          </a:p>
        </p:txBody>
      </p:sp>
      <p:sp>
        <p:nvSpPr>
          <p:cNvPr id="6" name="AutoShape 6"/>
          <p:cNvSpPr/>
          <p:nvPr/>
        </p:nvSpPr>
        <p:spPr>
          <a:xfrm flipV="1">
            <a:off x="5147439" y="981075"/>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7" name="Freeform 7"/>
          <p:cNvSpPr/>
          <p:nvPr/>
        </p:nvSpPr>
        <p:spPr>
          <a:xfrm>
            <a:off x="11102261" y="-195532"/>
            <a:ext cx="2165341" cy="1544660"/>
          </a:xfrm>
          <a:custGeom>
            <a:avLst/>
            <a:gdLst/>
            <a:ahLst/>
            <a:cxnLst/>
            <a:rect l="l" t="t" r="r" b="b"/>
            <a:pathLst>
              <a:path w="2165341" h="1544660">
                <a:moveTo>
                  <a:pt x="0" y="0"/>
                </a:moveTo>
                <a:lnTo>
                  <a:pt x="2165341" y="0"/>
                </a:lnTo>
                <a:lnTo>
                  <a:pt x="2165341" y="1544659"/>
                </a:lnTo>
                <a:lnTo>
                  <a:pt x="0" y="1544659"/>
                </a:lnTo>
                <a:lnTo>
                  <a:pt x="0" y="0"/>
                </a:lnTo>
                <a:close/>
              </a:path>
            </a:pathLst>
          </a:custGeom>
          <a:blipFill>
            <a:blip r:embed="rId4">
              <a:extLst>
                <a:ext uri="{96DAC541-7B7A-43D3-8B79-37D633B846F1}">
                  <asvg:svgBlip xmlns:asvg="http://schemas.microsoft.com/office/drawing/2016/SVG/main" r:embed="rId5"/>
                </a:ext>
              </a:extLst>
            </a:blip>
            <a:stretch>
              <a:fillRect t="-41209"/>
            </a:stretch>
          </a:blipFill>
        </p:spPr>
        <p:txBody>
          <a:bodyPr/>
          <a:lstStyle/>
          <a:p>
            <a:endParaRPr lang="es-CL"/>
          </a:p>
        </p:txBody>
      </p:sp>
      <p:sp>
        <p:nvSpPr>
          <p:cNvPr id="8" name="Freeform 8"/>
          <p:cNvSpPr/>
          <p:nvPr/>
        </p:nvSpPr>
        <p:spPr>
          <a:xfrm>
            <a:off x="2195128" y="5143500"/>
            <a:ext cx="3850857" cy="5143500"/>
          </a:xfrm>
          <a:custGeom>
            <a:avLst/>
            <a:gdLst/>
            <a:ahLst/>
            <a:cxnLst/>
            <a:rect l="l" t="t" r="r" b="b"/>
            <a:pathLst>
              <a:path w="3850857" h="5143500">
                <a:moveTo>
                  <a:pt x="0" y="0"/>
                </a:moveTo>
                <a:lnTo>
                  <a:pt x="3850857" y="0"/>
                </a:lnTo>
                <a:lnTo>
                  <a:pt x="3850857" y="5143500"/>
                </a:lnTo>
                <a:lnTo>
                  <a:pt x="0" y="5143500"/>
                </a:lnTo>
                <a:lnTo>
                  <a:pt x="0" y="0"/>
                </a:lnTo>
                <a:close/>
              </a:path>
            </a:pathLst>
          </a:custGeom>
          <a:blipFill>
            <a:blip r:embed="rId6"/>
            <a:stretch>
              <a:fillRect/>
            </a:stretch>
          </a:blipFill>
        </p:spPr>
        <p:txBody>
          <a:bodyPr/>
          <a:lstStyle/>
          <a:p>
            <a:endParaRPr lang="es-CL"/>
          </a:p>
        </p:txBody>
      </p:sp>
      <p:sp>
        <p:nvSpPr>
          <p:cNvPr id="9" name="Freeform 9"/>
          <p:cNvSpPr/>
          <p:nvPr/>
        </p:nvSpPr>
        <p:spPr>
          <a:xfrm>
            <a:off x="6780869" y="1822660"/>
            <a:ext cx="10808125" cy="7011771"/>
          </a:xfrm>
          <a:custGeom>
            <a:avLst/>
            <a:gdLst/>
            <a:ahLst/>
            <a:cxnLst/>
            <a:rect l="l" t="t" r="r" b="b"/>
            <a:pathLst>
              <a:path w="10808125" h="7011771">
                <a:moveTo>
                  <a:pt x="0" y="0"/>
                </a:moveTo>
                <a:lnTo>
                  <a:pt x="10808125" y="0"/>
                </a:lnTo>
                <a:lnTo>
                  <a:pt x="10808125" y="7011771"/>
                </a:lnTo>
                <a:lnTo>
                  <a:pt x="0" y="7011771"/>
                </a:lnTo>
                <a:lnTo>
                  <a:pt x="0" y="0"/>
                </a:lnTo>
                <a:close/>
              </a:path>
            </a:pathLst>
          </a:custGeom>
          <a:blipFill>
            <a:blip r:embed="rId7"/>
            <a:stretch>
              <a:fillRect/>
            </a:stretch>
          </a:blipFill>
        </p:spPr>
        <p:txBody>
          <a:bodyPr/>
          <a:lstStyle/>
          <a:p>
            <a:endParaRPr lang="es-CL"/>
          </a:p>
        </p:txBody>
      </p:sp>
      <p:sp>
        <p:nvSpPr>
          <p:cNvPr id="10" name="TextBox 10"/>
          <p:cNvSpPr txBox="1"/>
          <p:nvPr/>
        </p:nvSpPr>
        <p:spPr>
          <a:xfrm>
            <a:off x="164962" y="1433444"/>
            <a:ext cx="4906277" cy="1561465"/>
          </a:xfrm>
          <a:prstGeom prst="rect">
            <a:avLst/>
          </a:prstGeom>
        </p:spPr>
        <p:txBody>
          <a:bodyPr lIns="0" tIns="0" rIns="0" bIns="0" rtlCol="0" anchor="t">
            <a:spAutoFit/>
          </a:bodyPr>
          <a:lstStyle/>
          <a:p>
            <a:pPr algn="l">
              <a:lnSpc>
                <a:spcPts val="5600"/>
              </a:lnSpc>
            </a:pPr>
            <a:r>
              <a:rPr lang="en-US" sz="5600" b="1">
                <a:solidFill>
                  <a:srgbClr val="74E8AE"/>
                </a:solidFill>
                <a:latin typeface="ITC Avant Garde Gothic Bold"/>
                <a:ea typeface="ITC Avant Garde Gothic Bold"/>
                <a:cs typeface="ITC Avant Garde Gothic Bold"/>
                <a:sym typeface="ITC Avant Garde Gothic Bold"/>
              </a:rPr>
              <a:t>Metodología Scrum</a:t>
            </a:r>
          </a:p>
        </p:txBody>
      </p:sp>
      <p:sp>
        <p:nvSpPr>
          <p:cNvPr id="11" name="TextBox 11"/>
          <p:cNvSpPr txBox="1"/>
          <p:nvPr/>
        </p:nvSpPr>
        <p:spPr>
          <a:xfrm>
            <a:off x="164962" y="3695700"/>
            <a:ext cx="6103583" cy="1447800"/>
          </a:xfrm>
          <a:prstGeom prst="rect">
            <a:avLst/>
          </a:prstGeom>
        </p:spPr>
        <p:txBody>
          <a:bodyPr lIns="0" tIns="0" rIns="0" bIns="0" rtlCol="0" anchor="t">
            <a:spAutoFit/>
          </a:bodyPr>
          <a:lstStyle/>
          <a:p>
            <a:pPr algn="l">
              <a:lnSpc>
                <a:spcPts val="2879"/>
              </a:lnSpc>
            </a:pPr>
            <a:r>
              <a:rPr lang="en-US" sz="2400">
                <a:solidFill>
                  <a:srgbClr val="FFFFFF"/>
                </a:solidFill>
                <a:latin typeface="Gotham"/>
                <a:ea typeface="Gotham"/>
                <a:cs typeface="Gotham"/>
                <a:sym typeface="Gotham"/>
              </a:rPr>
              <a:t>Usamos la metodología ágil para la gestión de proyectos complejos, por que se basa en ciclos de trabajo cortos y repetitivos llamados "sprints”</a:t>
            </a:r>
          </a:p>
        </p:txBody>
      </p:sp>
      <p:sp>
        <p:nvSpPr>
          <p:cNvPr id="12" name="TextBox 12"/>
          <p:cNvSpPr txBox="1"/>
          <p:nvPr/>
        </p:nvSpPr>
        <p:spPr>
          <a:xfrm>
            <a:off x="164962" y="3113185"/>
            <a:ext cx="6321950"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¿Por que usamos la metodologia scrum?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729506" y="706317"/>
            <a:ext cx="1795105" cy="1369695"/>
          </a:xfrm>
          <a:prstGeom prst="rect">
            <a:avLst/>
          </a:prstGeom>
        </p:spPr>
        <p:txBody>
          <a:bodyPr lIns="0" tIns="0" rIns="0" bIns="0" rtlCol="0" anchor="t">
            <a:spAutoFit/>
          </a:bodyPr>
          <a:lstStyle/>
          <a:p>
            <a:pPr algn="ctr">
              <a:lnSpc>
                <a:spcPts val="10080"/>
              </a:lnSpc>
            </a:pPr>
            <a:r>
              <a:rPr lang="en-US" sz="7200" b="1">
                <a:solidFill>
                  <a:srgbClr val="FFFFFF"/>
                </a:solidFill>
                <a:latin typeface="ITC Avant Garde Gothic Bold"/>
                <a:ea typeface="ITC Avant Garde Gothic Bold"/>
                <a:cs typeface="ITC Avant Garde Gothic Bold"/>
                <a:sym typeface="ITC Avant Garde Gothic Bold"/>
              </a:rPr>
              <a:t>06</a:t>
            </a:r>
          </a:p>
        </p:txBody>
      </p:sp>
      <p:sp>
        <p:nvSpPr>
          <p:cNvPr id="3" name="AutoShape 3"/>
          <p:cNvSpPr/>
          <p:nvPr/>
        </p:nvSpPr>
        <p:spPr>
          <a:xfrm>
            <a:off x="2857476" y="2176261"/>
            <a:ext cx="0" cy="330917"/>
          </a:xfrm>
          <a:prstGeom prst="line">
            <a:avLst/>
          </a:prstGeom>
          <a:ln w="19050" cap="flat">
            <a:solidFill>
              <a:srgbClr val="74E8AE"/>
            </a:solidFill>
            <a:prstDash val="solid"/>
            <a:headEnd type="none" w="sm" len="sm"/>
            <a:tailEnd type="none" w="sm" len="sm"/>
          </a:ln>
        </p:spPr>
        <p:txBody>
          <a:bodyPr/>
          <a:lstStyle/>
          <a:p>
            <a:endParaRPr lang="es-CL"/>
          </a:p>
        </p:txBody>
      </p:sp>
      <p:sp>
        <p:nvSpPr>
          <p:cNvPr id="4" name="AutoShape 4"/>
          <p:cNvSpPr/>
          <p:nvPr/>
        </p:nvSpPr>
        <p:spPr>
          <a:xfrm>
            <a:off x="729506" y="2063729"/>
            <a:ext cx="2284646" cy="0"/>
          </a:xfrm>
          <a:prstGeom prst="line">
            <a:avLst/>
          </a:prstGeom>
          <a:ln w="19050" cap="flat">
            <a:solidFill>
              <a:srgbClr val="74E8AE"/>
            </a:solidFill>
            <a:prstDash val="solid"/>
            <a:headEnd type="none" w="sm" len="sm"/>
            <a:tailEnd type="none" w="sm" len="sm"/>
          </a:ln>
        </p:spPr>
        <p:txBody>
          <a:bodyPr/>
          <a:lstStyle/>
          <a:p>
            <a:endParaRPr lang="es-CL"/>
          </a:p>
        </p:txBody>
      </p:sp>
      <p:sp>
        <p:nvSpPr>
          <p:cNvPr id="5" name="Freeform 5"/>
          <p:cNvSpPr/>
          <p:nvPr/>
        </p:nvSpPr>
        <p:spPr>
          <a:xfrm>
            <a:off x="15880812" y="-819508"/>
            <a:ext cx="1763450" cy="1639016"/>
          </a:xfrm>
          <a:custGeom>
            <a:avLst/>
            <a:gdLst/>
            <a:ahLst/>
            <a:cxnLst/>
            <a:rect l="l" t="t" r="r" b="b"/>
            <a:pathLst>
              <a:path w="1763450" h="1639016">
                <a:moveTo>
                  <a:pt x="0" y="0"/>
                </a:moveTo>
                <a:lnTo>
                  <a:pt x="1763449" y="0"/>
                </a:lnTo>
                <a:lnTo>
                  <a:pt x="1763449" y="1639016"/>
                </a:lnTo>
                <a:lnTo>
                  <a:pt x="0" y="1639016"/>
                </a:lnTo>
                <a:lnTo>
                  <a:pt x="0" y="0"/>
                </a:lnTo>
                <a:close/>
              </a:path>
            </a:pathLst>
          </a:custGeom>
          <a:blipFill>
            <a:blip r:embed="rId2">
              <a:extLst>
                <a:ext uri="{96DAC541-7B7A-43D3-8B79-37D633B846F1}">
                  <asvg:svgBlip xmlns:asvg="http://schemas.microsoft.com/office/drawing/2016/SVG/main" r:embed="rId3"/>
                </a:ext>
              </a:extLst>
            </a:blip>
            <a:stretch>
              <a:fillRect t="-33080" r="-22790"/>
            </a:stretch>
          </a:blipFill>
        </p:spPr>
        <p:txBody>
          <a:bodyPr/>
          <a:lstStyle/>
          <a:p>
            <a:endParaRPr lang="es-CL"/>
          </a:p>
        </p:txBody>
      </p:sp>
      <p:sp>
        <p:nvSpPr>
          <p:cNvPr id="6" name="Freeform 6"/>
          <p:cNvSpPr/>
          <p:nvPr/>
        </p:nvSpPr>
        <p:spPr>
          <a:xfrm>
            <a:off x="789158" y="-1361696"/>
            <a:ext cx="2165341" cy="2181205"/>
          </a:xfrm>
          <a:custGeom>
            <a:avLst/>
            <a:gdLst/>
            <a:ahLst/>
            <a:cxnLst/>
            <a:rect l="l" t="t" r="r" b="b"/>
            <a:pathLst>
              <a:path w="2165341" h="2181205">
                <a:moveTo>
                  <a:pt x="0" y="0"/>
                </a:moveTo>
                <a:lnTo>
                  <a:pt x="2165342" y="0"/>
                </a:lnTo>
                <a:lnTo>
                  <a:pt x="2165342" y="2181204"/>
                </a:lnTo>
                <a:lnTo>
                  <a:pt x="0" y="21812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sp>
        <p:nvSpPr>
          <p:cNvPr id="7" name="AutoShape 7"/>
          <p:cNvSpPr/>
          <p:nvPr/>
        </p:nvSpPr>
        <p:spPr>
          <a:xfrm flipV="1">
            <a:off x="17259300" y="6390565"/>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8" name="Freeform 8"/>
          <p:cNvSpPr/>
          <p:nvPr/>
        </p:nvSpPr>
        <p:spPr>
          <a:xfrm>
            <a:off x="5493739" y="3047372"/>
            <a:ext cx="11301259" cy="5523490"/>
          </a:xfrm>
          <a:custGeom>
            <a:avLst/>
            <a:gdLst/>
            <a:ahLst/>
            <a:cxnLst/>
            <a:rect l="l" t="t" r="r" b="b"/>
            <a:pathLst>
              <a:path w="11301259" h="5523490">
                <a:moveTo>
                  <a:pt x="0" y="0"/>
                </a:moveTo>
                <a:lnTo>
                  <a:pt x="11301259" y="0"/>
                </a:lnTo>
                <a:lnTo>
                  <a:pt x="11301259" y="5523491"/>
                </a:lnTo>
                <a:lnTo>
                  <a:pt x="0" y="5523491"/>
                </a:lnTo>
                <a:lnTo>
                  <a:pt x="0" y="0"/>
                </a:lnTo>
                <a:close/>
              </a:path>
            </a:pathLst>
          </a:custGeom>
          <a:blipFill>
            <a:blip r:embed="rId6"/>
            <a:stretch>
              <a:fillRect/>
            </a:stretch>
          </a:blipFill>
        </p:spPr>
        <p:txBody>
          <a:bodyPr/>
          <a:lstStyle/>
          <a:p>
            <a:endParaRPr lang="es-CL"/>
          </a:p>
        </p:txBody>
      </p:sp>
      <p:sp>
        <p:nvSpPr>
          <p:cNvPr id="9" name="TextBox 9"/>
          <p:cNvSpPr txBox="1"/>
          <p:nvPr/>
        </p:nvSpPr>
        <p:spPr>
          <a:xfrm>
            <a:off x="3125034" y="1180366"/>
            <a:ext cx="5534648" cy="815256"/>
          </a:xfrm>
          <a:prstGeom prst="rect">
            <a:avLst/>
          </a:prstGeom>
        </p:spPr>
        <p:txBody>
          <a:bodyPr lIns="0" tIns="0" rIns="0" bIns="0" rtlCol="0" anchor="t">
            <a:spAutoFit/>
          </a:bodyPr>
          <a:lstStyle/>
          <a:p>
            <a:pPr algn="l">
              <a:lnSpc>
                <a:spcPts val="5389"/>
              </a:lnSpc>
            </a:pPr>
            <a:r>
              <a:rPr lang="en-US" sz="5389" b="1">
                <a:solidFill>
                  <a:srgbClr val="74E8AE"/>
                </a:solidFill>
                <a:latin typeface="ITC Avant Garde Gothic Bold"/>
                <a:ea typeface="ITC Avant Garde Gothic Bold"/>
                <a:cs typeface="ITC Avant Garde Gothic Bold"/>
                <a:sym typeface="ITC Avant Garde Gothic Bold"/>
              </a:rPr>
              <a:t>Arquitectura</a:t>
            </a:r>
          </a:p>
        </p:txBody>
      </p:sp>
      <p:sp>
        <p:nvSpPr>
          <p:cNvPr id="10" name="TextBox 10"/>
          <p:cNvSpPr txBox="1"/>
          <p:nvPr/>
        </p:nvSpPr>
        <p:spPr>
          <a:xfrm>
            <a:off x="220824" y="3442684"/>
            <a:ext cx="4607575" cy="1700816"/>
          </a:xfrm>
          <a:prstGeom prst="rect">
            <a:avLst/>
          </a:prstGeom>
        </p:spPr>
        <p:txBody>
          <a:bodyPr lIns="0" tIns="0" rIns="0" bIns="0" rtlCol="0" anchor="t">
            <a:spAutoFit/>
          </a:bodyPr>
          <a:lstStyle/>
          <a:p>
            <a:pPr algn="l">
              <a:lnSpc>
                <a:spcPts val="3383"/>
              </a:lnSpc>
            </a:pPr>
            <a:r>
              <a:rPr lang="en-US" sz="2819">
                <a:solidFill>
                  <a:srgbClr val="FFFFFF"/>
                </a:solidFill>
                <a:latin typeface="Gotham"/>
                <a:ea typeface="Gotham"/>
                <a:cs typeface="Gotham"/>
                <a:sym typeface="Gotham"/>
              </a:rPr>
              <a:t>La presente arquitectura muestra como se compone el entorno de NMCollections.</a:t>
            </a:r>
          </a:p>
        </p:txBody>
      </p:sp>
      <p:sp>
        <p:nvSpPr>
          <p:cNvPr id="11" name="TextBox 11"/>
          <p:cNvSpPr txBox="1"/>
          <p:nvPr/>
        </p:nvSpPr>
        <p:spPr>
          <a:xfrm>
            <a:off x="220824" y="6177963"/>
            <a:ext cx="4806190" cy="425204"/>
          </a:xfrm>
          <a:prstGeom prst="rect">
            <a:avLst/>
          </a:prstGeom>
        </p:spPr>
        <p:txBody>
          <a:bodyPr lIns="0" tIns="0" rIns="0" bIns="0" rtlCol="0" anchor="t">
            <a:spAutoFit/>
          </a:bodyPr>
          <a:lstStyle/>
          <a:p>
            <a:pPr algn="l">
              <a:lnSpc>
                <a:spcPts val="3383"/>
              </a:lnSpc>
            </a:pPr>
            <a:r>
              <a:rPr lang="en-US" sz="2819">
                <a:solidFill>
                  <a:srgbClr val="FFFFFF"/>
                </a:solidFill>
                <a:latin typeface="Gotham"/>
                <a:ea typeface="Gotham"/>
                <a:cs typeface="Gotham"/>
                <a:sym typeface="Gotham"/>
              </a:rPr>
              <a:t>Tecnologias utilizadas:</a:t>
            </a:r>
          </a:p>
        </p:txBody>
      </p:sp>
      <p:sp>
        <p:nvSpPr>
          <p:cNvPr id="12" name="TextBox 12"/>
          <p:cNvSpPr txBox="1"/>
          <p:nvPr/>
        </p:nvSpPr>
        <p:spPr>
          <a:xfrm>
            <a:off x="220824" y="6755567"/>
            <a:ext cx="5272915" cy="1799606"/>
          </a:xfrm>
          <a:prstGeom prst="rect">
            <a:avLst/>
          </a:prstGeom>
        </p:spPr>
        <p:txBody>
          <a:bodyPr lIns="0" tIns="0" rIns="0" bIns="0" rtlCol="0" anchor="t">
            <a:spAutoFit/>
          </a:bodyPr>
          <a:lstStyle/>
          <a:p>
            <a:pPr algn="l">
              <a:lnSpc>
                <a:spcPts val="2373"/>
              </a:lnSpc>
            </a:pPr>
            <a:r>
              <a:rPr lang="en-US" sz="1978">
                <a:solidFill>
                  <a:srgbClr val="FFFFFF"/>
                </a:solidFill>
                <a:latin typeface="Gotham"/>
                <a:ea typeface="Gotham"/>
                <a:cs typeface="Gotham"/>
                <a:sym typeface="Gotham"/>
              </a:rPr>
              <a:t>Framework Web: Django + Python</a:t>
            </a:r>
          </a:p>
          <a:p>
            <a:pPr algn="l">
              <a:lnSpc>
                <a:spcPts val="2373"/>
              </a:lnSpc>
            </a:pPr>
            <a:r>
              <a:rPr lang="en-US" sz="1978">
                <a:solidFill>
                  <a:srgbClr val="FFFFFF"/>
                </a:solidFill>
                <a:latin typeface="Gotham"/>
                <a:ea typeface="Gotham"/>
                <a:cs typeface="Gotham"/>
                <a:sym typeface="Gotham"/>
              </a:rPr>
              <a:t>FrameWork Movil: Expo + ReacNative</a:t>
            </a:r>
          </a:p>
          <a:p>
            <a:pPr algn="l">
              <a:lnSpc>
                <a:spcPts val="2373"/>
              </a:lnSpc>
            </a:pPr>
            <a:r>
              <a:rPr lang="en-US" sz="1978">
                <a:solidFill>
                  <a:srgbClr val="FFFFFF"/>
                </a:solidFill>
                <a:latin typeface="Gotham"/>
                <a:ea typeface="Gotham"/>
                <a:cs typeface="Gotham"/>
                <a:sym typeface="Gotham"/>
              </a:rPr>
              <a:t>Base de Datos: PostgreSQL</a:t>
            </a:r>
          </a:p>
          <a:p>
            <a:pPr algn="l">
              <a:lnSpc>
                <a:spcPts val="2373"/>
              </a:lnSpc>
            </a:pPr>
            <a:r>
              <a:rPr lang="en-US" sz="1978">
                <a:solidFill>
                  <a:srgbClr val="FFFFFF"/>
                </a:solidFill>
                <a:latin typeface="Gotham"/>
                <a:ea typeface="Gotham"/>
                <a:cs typeface="Gotham"/>
                <a:sym typeface="Gotham"/>
              </a:rPr>
              <a:t>Api Pago: WebPay</a:t>
            </a:r>
          </a:p>
          <a:p>
            <a:pPr algn="l">
              <a:lnSpc>
                <a:spcPts val="2373"/>
              </a:lnSpc>
            </a:pPr>
            <a:r>
              <a:rPr lang="en-US" sz="1978">
                <a:solidFill>
                  <a:srgbClr val="FFFFFF"/>
                </a:solidFill>
                <a:latin typeface="Gotham"/>
                <a:ea typeface="Gotham"/>
                <a:cs typeface="Gotham"/>
                <a:sym typeface="Gotham"/>
              </a:rPr>
              <a:t>Api Rest: Django Api Rest</a:t>
            </a:r>
          </a:p>
          <a:p>
            <a:pPr algn="l">
              <a:lnSpc>
                <a:spcPts val="2373"/>
              </a:lnSpc>
            </a:pPr>
            <a:endParaRPr lang="en-US" sz="1978">
              <a:solidFill>
                <a:srgbClr val="FFFFFF"/>
              </a:solidFill>
              <a:latin typeface="Gotham"/>
              <a:ea typeface="Gotham"/>
              <a:cs typeface="Gotham"/>
              <a:sym typeface="Gotham"/>
            </a:endParaRPr>
          </a:p>
        </p:txBody>
      </p:sp>
      <p:sp>
        <p:nvSpPr>
          <p:cNvPr id="13" name="Freeform 13"/>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7"/>
            <a:stretch>
              <a:fillRect/>
            </a:stretch>
          </a:blipFill>
          <a:ln w="38100" cap="sq">
            <a:solidFill>
              <a:srgbClr val="FAFAFA"/>
            </a:solidFill>
            <a:prstDash val="solid"/>
            <a:miter/>
          </a:ln>
        </p:spPr>
        <p:txBody>
          <a:bodyPr/>
          <a:lstStyle/>
          <a:p>
            <a:endParaRPr lang="es-CL"/>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734598" y="840594"/>
            <a:ext cx="1795105" cy="1106805"/>
          </a:xfrm>
          <a:prstGeom prst="rect">
            <a:avLst/>
          </a:prstGeom>
        </p:spPr>
        <p:txBody>
          <a:bodyPr lIns="0" tIns="0" rIns="0" bIns="0" rtlCol="0" anchor="t">
            <a:spAutoFit/>
          </a:bodyPr>
          <a:lstStyle/>
          <a:p>
            <a:pPr algn="ctr">
              <a:lnSpc>
                <a:spcPts val="7200"/>
              </a:lnSpc>
            </a:pPr>
            <a:r>
              <a:rPr lang="en-US" sz="7200" b="1">
                <a:solidFill>
                  <a:srgbClr val="FFFFFF"/>
                </a:solidFill>
                <a:latin typeface="ITC Avant Garde Gothic Bold"/>
                <a:ea typeface="ITC Avant Garde Gothic Bold"/>
                <a:cs typeface="ITC Avant Garde Gothic Bold"/>
                <a:sym typeface="ITC Avant Garde Gothic Bold"/>
              </a:rPr>
              <a:t>07</a:t>
            </a:r>
          </a:p>
        </p:txBody>
      </p:sp>
      <p:sp>
        <p:nvSpPr>
          <p:cNvPr id="3" name="AutoShape 3"/>
          <p:cNvSpPr/>
          <p:nvPr/>
        </p:nvSpPr>
        <p:spPr>
          <a:xfrm>
            <a:off x="3529703" y="1598542"/>
            <a:ext cx="0" cy="330917"/>
          </a:xfrm>
          <a:prstGeom prst="line">
            <a:avLst/>
          </a:prstGeom>
          <a:ln w="19050" cap="flat">
            <a:solidFill>
              <a:srgbClr val="74E8AE"/>
            </a:solidFill>
            <a:prstDash val="solid"/>
            <a:headEnd type="none" w="sm" len="sm"/>
            <a:tailEnd type="none" w="sm" len="sm"/>
          </a:ln>
        </p:spPr>
        <p:txBody>
          <a:bodyPr/>
          <a:lstStyle/>
          <a:p>
            <a:endParaRPr lang="es-CL"/>
          </a:p>
        </p:txBody>
      </p:sp>
      <p:sp>
        <p:nvSpPr>
          <p:cNvPr id="4" name="AutoShape 4"/>
          <p:cNvSpPr/>
          <p:nvPr/>
        </p:nvSpPr>
        <p:spPr>
          <a:xfrm>
            <a:off x="1734598" y="1931307"/>
            <a:ext cx="2284646" cy="0"/>
          </a:xfrm>
          <a:prstGeom prst="line">
            <a:avLst/>
          </a:prstGeom>
          <a:ln w="19050" cap="flat">
            <a:solidFill>
              <a:srgbClr val="74E8AE"/>
            </a:solidFill>
            <a:prstDash val="solid"/>
            <a:headEnd type="none" w="sm" len="sm"/>
            <a:tailEnd type="none" w="sm" len="sm"/>
          </a:ln>
        </p:spPr>
        <p:txBody>
          <a:bodyPr/>
          <a:lstStyle/>
          <a:p>
            <a:endParaRPr lang="es-CL"/>
          </a:p>
        </p:txBody>
      </p:sp>
      <p:grpSp>
        <p:nvGrpSpPr>
          <p:cNvPr id="5" name="Group 5"/>
          <p:cNvGrpSpPr/>
          <p:nvPr/>
        </p:nvGrpSpPr>
        <p:grpSpPr>
          <a:xfrm>
            <a:off x="15440372" y="1535342"/>
            <a:ext cx="1097477" cy="963628"/>
            <a:chOff x="0" y="0"/>
            <a:chExt cx="289048" cy="253795"/>
          </a:xfrm>
        </p:grpSpPr>
        <p:sp>
          <p:nvSpPr>
            <p:cNvPr id="6" name="Freeform 6"/>
            <p:cNvSpPr/>
            <p:nvPr/>
          </p:nvSpPr>
          <p:spPr>
            <a:xfrm>
              <a:off x="0" y="0"/>
              <a:ext cx="289047" cy="253795"/>
            </a:xfrm>
            <a:custGeom>
              <a:avLst/>
              <a:gdLst/>
              <a:ahLst/>
              <a:cxnLst/>
              <a:rect l="l" t="t" r="r" b="b"/>
              <a:pathLst>
                <a:path w="289047" h="253795">
                  <a:moveTo>
                    <a:pt x="0" y="0"/>
                  </a:moveTo>
                  <a:lnTo>
                    <a:pt x="289047" y="0"/>
                  </a:lnTo>
                  <a:lnTo>
                    <a:pt x="289047" y="253795"/>
                  </a:lnTo>
                  <a:lnTo>
                    <a:pt x="0" y="253795"/>
                  </a:lnTo>
                  <a:close/>
                </a:path>
              </a:pathLst>
            </a:custGeom>
            <a:solidFill>
              <a:srgbClr val="74E8AE"/>
            </a:solidFill>
          </p:spPr>
          <p:txBody>
            <a:bodyPr/>
            <a:lstStyle/>
            <a:p>
              <a:endParaRPr lang="es-CL"/>
            </a:p>
          </p:txBody>
        </p:sp>
        <p:sp>
          <p:nvSpPr>
            <p:cNvPr id="7" name="TextBox 7"/>
            <p:cNvSpPr txBox="1"/>
            <p:nvPr/>
          </p:nvSpPr>
          <p:spPr>
            <a:xfrm>
              <a:off x="0" y="28575"/>
              <a:ext cx="289048" cy="225220"/>
            </a:xfrm>
            <a:prstGeom prst="rect">
              <a:avLst/>
            </a:prstGeom>
          </p:spPr>
          <p:txBody>
            <a:bodyPr lIns="50800" tIns="50800" rIns="50800" bIns="50800" rtlCol="0" anchor="ctr"/>
            <a:lstStyle/>
            <a:p>
              <a:pPr algn="ctr">
                <a:lnSpc>
                  <a:spcPts val="1800"/>
                </a:lnSpc>
              </a:pPr>
              <a:endParaRPr/>
            </a:p>
          </p:txBody>
        </p:sp>
      </p:grpSp>
      <p:grpSp>
        <p:nvGrpSpPr>
          <p:cNvPr id="8" name="Group 8"/>
          <p:cNvGrpSpPr/>
          <p:nvPr/>
        </p:nvGrpSpPr>
        <p:grpSpPr>
          <a:xfrm>
            <a:off x="9745778" y="1535342"/>
            <a:ext cx="5521881" cy="963628"/>
            <a:chOff x="0" y="0"/>
            <a:chExt cx="1454323" cy="253795"/>
          </a:xfrm>
        </p:grpSpPr>
        <p:sp>
          <p:nvSpPr>
            <p:cNvPr id="9" name="Freeform 9"/>
            <p:cNvSpPr/>
            <p:nvPr/>
          </p:nvSpPr>
          <p:spPr>
            <a:xfrm>
              <a:off x="0" y="0"/>
              <a:ext cx="1454323" cy="253795"/>
            </a:xfrm>
            <a:custGeom>
              <a:avLst/>
              <a:gdLst/>
              <a:ahLst/>
              <a:cxnLst/>
              <a:rect l="l" t="t" r="r" b="b"/>
              <a:pathLst>
                <a:path w="1454323" h="253795">
                  <a:moveTo>
                    <a:pt x="0" y="0"/>
                  </a:moveTo>
                  <a:lnTo>
                    <a:pt x="1454323" y="0"/>
                  </a:lnTo>
                  <a:lnTo>
                    <a:pt x="1454323" y="253795"/>
                  </a:lnTo>
                  <a:lnTo>
                    <a:pt x="0" y="253795"/>
                  </a:lnTo>
                  <a:close/>
                </a:path>
              </a:pathLst>
            </a:custGeom>
            <a:solidFill>
              <a:srgbClr val="000000">
                <a:alpha val="0"/>
              </a:srgbClr>
            </a:solidFill>
            <a:ln w="19050" cap="sq">
              <a:solidFill>
                <a:srgbClr val="74E8AE"/>
              </a:solidFill>
              <a:prstDash val="solid"/>
              <a:miter/>
            </a:ln>
          </p:spPr>
          <p:txBody>
            <a:bodyPr/>
            <a:lstStyle/>
            <a:p>
              <a:endParaRPr lang="es-CL"/>
            </a:p>
          </p:txBody>
        </p:sp>
        <p:sp>
          <p:nvSpPr>
            <p:cNvPr id="10" name="TextBox 10"/>
            <p:cNvSpPr txBox="1"/>
            <p:nvPr/>
          </p:nvSpPr>
          <p:spPr>
            <a:xfrm>
              <a:off x="0" y="28575"/>
              <a:ext cx="1454323" cy="225220"/>
            </a:xfrm>
            <a:prstGeom prst="rect">
              <a:avLst/>
            </a:prstGeom>
          </p:spPr>
          <p:txBody>
            <a:bodyPr lIns="50800" tIns="50800" rIns="50800" bIns="50800" rtlCol="0" anchor="ctr"/>
            <a:lstStyle/>
            <a:p>
              <a:pPr algn="ctr">
                <a:lnSpc>
                  <a:spcPts val="1800"/>
                </a:lnSpc>
              </a:pPr>
              <a:endParaRPr/>
            </a:p>
          </p:txBody>
        </p:sp>
      </p:grpSp>
      <p:grpSp>
        <p:nvGrpSpPr>
          <p:cNvPr id="11" name="Group 11"/>
          <p:cNvGrpSpPr/>
          <p:nvPr/>
        </p:nvGrpSpPr>
        <p:grpSpPr>
          <a:xfrm>
            <a:off x="15440372" y="2813173"/>
            <a:ext cx="1097477" cy="963628"/>
            <a:chOff x="0" y="0"/>
            <a:chExt cx="289048" cy="253795"/>
          </a:xfrm>
        </p:grpSpPr>
        <p:sp>
          <p:nvSpPr>
            <p:cNvPr id="12" name="Freeform 12"/>
            <p:cNvSpPr/>
            <p:nvPr/>
          </p:nvSpPr>
          <p:spPr>
            <a:xfrm>
              <a:off x="0" y="0"/>
              <a:ext cx="289047" cy="253795"/>
            </a:xfrm>
            <a:custGeom>
              <a:avLst/>
              <a:gdLst/>
              <a:ahLst/>
              <a:cxnLst/>
              <a:rect l="l" t="t" r="r" b="b"/>
              <a:pathLst>
                <a:path w="289047" h="253795">
                  <a:moveTo>
                    <a:pt x="0" y="0"/>
                  </a:moveTo>
                  <a:lnTo>
                    <a:pt x="289047" y="0"/>
                  </a:lnTo>
                  <a:lnTo>
                    <a:pt x="289047" y="253795"/>
                  </a:lnTo>
                  <a:lnTo>
                    <a:pt x="0" y="253795"/>
                  </a:lnTo>
                  <a:close/>
                </a:path>
              </a:pathLst>
            </a:custGeom>
            <a:solidFill>
              <a:srgbClr val="74E8AE"/>
            </a:solidFill>
          </p:spPr>
          <p:txBody>
            <a:bodyPr/>
            <a:lstStyle/>
            <a:p>
              <a:endParaRPr lang="es-CL"/>
            </a:p>
          </p:txBody>
        </p:sp>
        <p:sp>
          <p:nvSpPr>
            <p:cNvPr id="13" name="TextBox 13"/>
            <p:cNvSpPr txBox="1"/>
            <p:nvPr/>
          </p:nvSpPr>
          <p:spPr>
            <a:xfrm>
              <a:off x="0" y="28575"/>
              <a:ext cx="289048" cy="225220"/>
            </a:xfrm>
            <a:prstGeom prst="rect">
              <a:avLst/>
            </a:prstGeom>
          </p:spPr>
          <p:txBody>
            <a:bodyPr lIns="50800" tIns="50800" rIns="50800" bIns="50800" rtlCol="0" anchor="ctr"/>
            <a:lstStyle/>
            <a:p>
              <a:pPr algn="ctr">
                <a:lnSpc>
                  <a:spcPts val="1800"/>
                </a:lnSpc>
              </a:pPr>
              <a:endParaRPr/>
            </a:p>
          </p:txBody>
        </p:sp>
      </p:grpSp>
      <p:grpSp>
        <p:nvGrpSpPr>
          <p:cNvPr id="14" name="Group 14"/>
          <p:cNvGrpSpPr/>
          <p:nvPr/>
        </p:nvGrpSpPr>
        <p:grpSpPr>
          <a:xfrm>
            <a:off x="9745778" y="2813173"/>
            <a:ext cx="5521881" cy="963628"/>
            <a:chOff x="0" y="0"/>
            <a:chExt cx="1454323" cy="253795"/>
          </a:xfrm>
        </p:grpSpPr>
        <p:sp>
          <p:nvSpPr>
            <p:cNvPr id="15" name="Freeform 15"/>
            <p:cNvSpPr/>
            <p:nvPr/>
          </p:nvSpPr>
          <p:spPr>
            <a:xfrm>
              <a:off x="0" y="0"/>
              <a:ext cx="1454323" cy="253795"/>
            </a:xfrm>
            <a:custGeom>
              <a:avLst/>
              <a:gdLst/>
              <a:ahLst/>
              <a:cxnLst/>
              <a:rect l="l" t="t" r="r" b="b"/>
              <a:pathLst>
                <a:path w="1454323" h="253795">
                  <a:moveTo>
                    <a:pt x="0" y="0"/>
                  </a:moveTo>
                  <a:lnTo>
                    <a:pt x="1454323" y="0"/>
                  </a:lnTo>
                  <a:lnTo>
                    <a:pt x="1454323" y="253795"/>
                  </a:lnTo>
                  <a:lnTo>
                    <a:pt x="0" y="253795"/>
                  </a:lnTo>
                  <a:close/>
                </a:path>
              </a:pathLst>
            </a:custGeom>
            <a:solidFill>
              <a:srgbClr val="000000">
                <a:alpha val="0"/>
              </a:srgbClr>
            </a:solidFill>
            <a:ln w="19050" cap="sq">
              <a:solidFill>
                <a:srgbClr val="74E8AE"/>
              </a:solidFill>
              <a:prstDash val="solid"/>
              <a:miter/>
            </a:ln>
          </p:spPr>
          <p:txBody>
            <a:bodyPr/>
            <a:lstStyle/>
            <a:p>
              <a:endParaRPr lang="es-CL"/>
            </a:p>
          </p:txBody>
        </p:sp>
        <p:sp>
          <p:nvSpPr>
            <p:cNvPr id="16" name="TextBox 16"/>
            <p:cNvSpPr txBox="1"/>
            <p:nvPr/>
          </p:nvSpPr>
          <p:spPr>
            <a:xfrm>
              <a:off x="0" y="28575"/>
              <a:ext cx="1454323" cy="225220"/>
            </a:xfrm>
            <a:prstGeom prst="rect">
              <a:avLst/>
            </a:prstGeom>
          </p:spPr>
          <p:txBody>
            <a:bodyPr lIns="50800" tIns="50800" rIns="50800" bIns="50800" rtlCol="0" anchor="ctr"/>
            <a:lstStyle/>
            <a:p>
              <a:pPr algn="ctr">
                <a:lnSpc>
                  <a:spcPts val="1800"/>
                </a:lnSpc>
              </a:pPr>
              <a:endParaRPr/>
            </a:p>
          </p:txBody>
        </p:sp>
      </p:grpSp>
      <p:grpSp>
        <p:nvGrpSpPr>
          <p:cNvPr id="17" name="Group 17"/>
          <p:cNvGrpSpPr/>
          <p:nvPr/>
        </p:nvGrpSpPr>
        <p:grpSpPr>
          <a:xfrm>
            <a:off x="15440372" y="4091005"/>
            <a:ext cx="1097477" cy="963628"/>
            <a:chOff x="0" y="0"/>
            <a:chExt cx="289048" cy="253795"/>
          </a:xfrm>
        </p:grpSpPr>
        <p:sp>
          <p:nvSpPr>
            <p:cNvPr id="18" name="Freeform 18"/>
            <p:cNvSpPr/>
            <p:nvPr/>
          </p:nvSpPr>
          <p:spPr>
            <a:xfrm>
              <a:off x="0" y="0"/>
              <a:ext cx="289047" cy="253795"/>
            </a:xfrm>
            <a:custGeom>
              <a:avLst/>
              <a:gdLst/>
              <a:ahLst/>
              <a:cxnLst/>
              <a:rect l="l" t="t" r="r" b="b"/>
              <a:pathLst>
                <a:path w="289047" h="253795">
                  <a:moveTo>
                    <a:pt x="0" y="0"/>
                  </a:moveTo>
                  <a:lnTo>
                    <a:pt x="289047" y="0"/>
                  </a:lnTo>
                  <a:lnTo>
                    <a:pt x="289047" y="253795"/>
                  </a:lnTo>
                  <a:lnTo>
                    <a:pt x="0" y="253795"/>
                  </a:lnTo>
                  <a:close/>
                </a:path>
              </a:pathLst>
            </a:custGeom>
            <a:solidFill>
              <a:srgbClr val="74E8AE"/>
            </a:solidFill>
          </p:spPr>
          <p:txBody>
            <a:bodyPr/>
            <a:lstStyle/>
            <a:p>
              <a:endParaRPr lang="es-CL"/>
            </a:p>
          </p:txBody>
        </p:sp>
        <p:sp>
          <p:nvSpPr>
            <p:cNvPr id="19" name="TextBox 19"/>
            <p:cNvSpPr txBox="1"/>
            <p:nvPr/>
          </p:nvSpPr>
          <p:spPr>
            <a:xfrm>
              <a:off x="0" y="28575"/>
              <a:ext cx="289048" cy="225220"/>
            </a:xfrm>
            <a:prstGeom prst="rect">
              <a:avLst/>
            </a:prstGeom>
          </p:spPr>
          <p:txBody>
            <a:bodyPr lIns="50800" tIns="50800" rIns="50800" bIns="50800" rtlCol="0" anchor="ctr"/>
            <a:lstStyle/>
            <a:p>
              <a:pPr algn="ctr">
                <a:lnSpc>
                  <a:spcPts val="1800"/>
                </a:lnSpc>
              </a:pPr>
              <a:endParaRPr/>
            </a:p>
          </p:txBody>
        </p:sp>
      </p:grpSp>
      <p:grpSp>
        <p:nvGrpSpPr>
          <p:cNvPr id="20" name="Group 20"/>
          <p:cNvGrpSpPr/>
          <p:nvPr/>
        </p:nvGrpSpPr>
        <p:grpSpPr>
          <a:xfrm>
            <a:off x="9745778" y="4091005"/>
            <a:ext cx="5521881" cy="963628"/>
            <a:chOff x="0" y="0"/>
            <a:chExt cx="1454323" cy="253795"/>
          </a:xfrm>
        </p:grpSpPr>
        <p:sp>
          <p:nvSpPr>
            <p:cNvPr id="21" name="Freeform 21"/>
            <p:cNvSpPr/>
            <p:nvPr/>
          </p:nvSpPr>
          <p:spPr>
            <a:xfrm>
              <a:off x="0" y="0"/>
              <a:ext cx="1454323" cy="253795"/>
            </a:xfrm>
            <a:custGeom>
              <a:avLst/>
              <a:gdLst/>
              <a:ahLst/>
              <a:cxnLst/>
              <a:rect l="l" t="t" r="r" b="b"/>
              <a:pathLst>
                <a:path w="1454323" h="253795">
                  <a:moveTo>
                    <a:pt x="0" y="0"/>
                  </a:moveTo>
                  <a:lnTo>
                    <a:pt x="1454323" y="0"/>
                  </a:lnTo>
                  <a:lnTo>
                    <a:pt x="1454323" y="253795"/>
                  </a:lnTo>
                  <a:lnTo>
                    <a:pt x="0" y="253795"/>
                  </a:lnTo>
                  <a:close/>
                </a:path>
              </a:pathLst>
            </a:custGeom>
            <a:solidFill>
              <a:srgbClr val="000000">
                <a:alpha val="0"/>
              </a:srgbClr>
            </a:solidFill>
            <a:ln w="19050" cap="sq">
              <a:solidFill>
                <a:srgbClr val="74E8AE"/>
              </a:solidFill>
              <a:prstDash val="solid"/>
              <a:miter/>
            </a:ln>
          </p:spPr>
          <p:txBody>
            <a:bodyPr/>
            <a:lstStyle/>
            <a:p>
              <a:endParaRPr lang="es-CL"/>
            </a:p>
          </p:txBody>
        </p:sp>
        <p:sp>
          <p:nvSpPr>
            <p:cNvPr id="22" name="TextBox 22"/>
            <p:cNvSpPr txBox="1"/>
            <p:nvPr/>
          </p:nvSpPr>
          <p:spPr>
            <a:xfrm>
              <a:off x="0" y="28575"/>
              <a:ext cx="1454323" cy="225220"/>
            </a:xfrm>
            <a:prstGeom prst="rect">
              <a:avLst/>
            </a:prstGeom>
          </p:spPr>
          <p:txBody>
            <a:bodyPr lIns="50800" tIns="50800" rIns="50800" bIns="50800" rtlCol="0" anchor="ctr"/>
            <a:lstStyle/>
            <a:p>
              <a:pPr algn="ctr">
                <a:lnSpc>
                  <a:spcPts val="1800"/>
                </a:lnSpc>
              </a:pPr>
              <a:endParaRPr/>
            </a:p>
          </p:txBody>
        </p:sp>
      </p:grpSp>
      <p:grpSp>
        <p:nvGrpSpPr>
          <p:cNvPr id="23" name="Group 23"/>
          <p:cNvGrpSpPr/>
          <p:nvPr/>
        </p:nvGrpSpPr>
        <p:grpSpPr>
          <a:xfrm>
            <a:off x="15440372" y="5368836"/>
            <a:ext cx="1097477" cy="963628"/>
            <a:chOff x="0" y="0"/>
            <a:chExt cx="289048" cy="253795"/>
          </a:xfrm>
        </p:grpSpPr>
        <p:sp>
          <p:nvSpPr>
            <p:cNvPr id="24" name="Freeform 24"/>
            <p:cNvSpPr/>
            <p:nvPr/>
          </p:nvSpPr>
          <p:spPr>
            <a:xfrm>
              <a:off x="0" y="0"/>
              <a:ext cx="289047" cy="253795"/>
            </a:xfrm>
            <a:custGeom>
              <a:avLst/>
              <a:gdLst/>
              <a:ahLst/>
              <a:cxnLst/>
              <a:rect l="l" t="t" r="r" b="b"/>
              <a:pathLst>
                <a:path w="289047" h="253795">
                  <a:moveTo>
                    <a:pt x="0" y="0"/>
                  </a:moveTo>
                  <a:lnTo>
                    <a:pt x="289047" y="0"/>
                  </a:lnTo>
                  <a:lnTo>
                    <a:pt x="289047" y="253795"/>
                  </a:lnTo>
                  <a:lnTo>
                    <a:pt x="0" y="253795"/>
                  </a:lnTo>
                  <a:close/>
                </a:path>
              </a:pathLst>
            </a:custGeom>
            <a:solidFill>
              <a:srgbClr val="74E8AE"/>
            </a:solidFill>
          </p:spPr>
          <p:txBody>
            <a:bodyPr/>
            <a:lstStyle/>
            <a:p>
              <a:endParaRPr lang="es-CL"/>
            </a:p>
          </p:txBody>
        </p:sp>
        <p:sp>
          <p:nvSpPr>
            <p:cNvPr id="25" name="TextBox 25"/>
            <p:cNvSpPr txBox="1"/>
            <p:nvPr/>
          </p:nvSpPr>
          <p:spPr>
            <a:xfrm>
              <a:off x="0" y="28575"/>
              <a:ext cx="289048" cy="225220"/>
            </a:xfrm>
            <a:prstGeom prst="rect">
              <a:avLst/>
            </a:prstGeom>
          </p:spPr>
          <p:txBody>
            <a:bodyPr lIns="50800" tIns="50800" rIns="50800" bIns="50800" rtlCol="0" anchor="ctr"/>
            <a:lstStyle/>
            <a:p>
              <a:pPr algn="ctr">
                <a:lnSpc>
                  <a:spcPts val="1800"/>
                </a:lnSpc>
              </a:pPr>
              <a:endParaRPr/>
            </a:p>
          </p:txBody>
        </p:sp>
      </p:grpSp>
      <p:grpSp>
        <p:nvGrpSpPr>
          <p:cNvPr id="26" name="Group 26"/>
          <p:cNvGrpSpPr/>
          <p:nvPr/>
        </p:nvGrpSpPr>
        <p:grpSpPr>
          <a:xfrm>
            <a:off x="9745778" y="5368836"/>
            <a:ext cx="5521881" cy="963628"/>
            <a:chOff x="0" y="0"/>
            <a:chExt cx="1454323" cy="253795"/>
          </a:xfrm>
        </p:grpSpPr>
        <p:sp>
          <p:nvSpPr>
            <p:cNvPr id="27" name="Freeform 27"/>
            <p:cNvSpPr/>
            <p:nvPr/>
          </p:nvSpPr>
          <p:spPr>
            <a:xfrm>
              <a:off x="0" y="0"/>
              <a:ext cx="1454323" cy="253795"/>
            </a:xfrm>
            <a:custGeom>
              <a:avLst/>
              <a:gdLst/>
              <a:ahLst/>
              <a:cxnLst/>
              <a:rect l="l" t="t" r="r" b="b"/>
              <a:pathLst>
                <a:path w="1454323" h="253795">
                  <a:moveTo>
                    <a:pt x="0" y="0"/>
                  </a:moveTo>
                  <a:lnTo>
                    <a:pt x="1454323" y="0"/>
                  </a:lnTo>
                  <a:lnTo>
                    <a:pt x="1454323" y="253795"/>
                  </a:lnTo>
                  <a:lnTo>
                    <a:pt x="0" y="253795"/>
                  </a:lnTo>
                  <a:close/>
                </a:path>
              </a:pathLst>
            </a:custGeom>
            <a:solidFill>
              <a:srgbClr val="000000">
                <a:alpha val="0"/>
              </a:srgbClr>
            </a:solidFill>
            <a:ln w="19050" cap="sq">
              <a:solidFill>
                <a:srgbClr val="74E8AE"/>
              </a:solidFill>
              <a:prstDash val="solid"/>
              <a:miter/>
            </a:ln>
          </p:spPr>
          <p:txBody>
            <a:bodyPr/>
            <a:lstStyle/>
            <a:p>
              <a:endParaRPr lang="es-CL"/>
            </a:p>
          </p:txBody>
        </p:sp>
        <p:sp>
          <p:nvSpPr>
            <p:cNvPr id="28" name="TextBox 28"/>
            <p:cNvSpPr txBox="1"/>
            <p:nvPr/>
          </p:nvSpPr>
          <p:spPr>
            <a:xfrm>
              <a:off x="0" y="28575"/>
              <a:ext cx="1454323" cy="225220"/>
            </a:xfrm>
            <a:prstGeom prst="rect">
              <a:avLst/>
            </a:prstGeom>
          </p:spPr>
          <p:txBody>
            <a:bodyPr lIns="50800" tIns="50800" rIns="50800" bIns="50800" rtlCol="0" anchor="ctr"/>
            <a:lstStyle/>
            <a:p>
              <a:pPr algn="ctr">
                <a:lnSpc>
                  <a:spcPts val="1800"/>
                </a:lnSpc>
              </a:pPr>
              <a:endParaRPr/>
            </a:p>
          </p:txBody>
        </p:sp>
      </p:grpSp>
      <p:grpSp>
        <p:nvGrpSpPr>
          <p:cNvPr id="29" name="Group 29"/>
          <p:cNvGrpSpPr/>
          <p:nvPr/>
        </p:nvGrpSpPr>
        <p:grpSpPr>
          <a:xfrm>
            <a:off x="15440372" y="6646668"/>
            <a:ext cx="1097477" cy="963628"/>
            <a:chOff x="0" y="0"/>
            <a:chExt cx="289048" cy="253795"/>
          </a:xfrm>
        </p:grpSpPr>
        <p:sp>
          <p:nvSpPr>
            <p:cNvPr id="30" name="Freeform 30"/>
            <p:cNvSpPr/>
            <p:nvPr/>
          </p:nvSpPr>
          <p:spPr>
            <a:xfrm>
              <a:off x="0" y="0"/>
              <a:ext cx="289047" cy="253795"/>
            </a:xfrm>
            <a:custGeom>
              <a:avLst/>
              <a:gdLst/>
              <a:ahLst/>
              <a:cxnLst/>
              <a:rect l="l" t="t" r="r" b="b"/>
              <a:pathLst>
                <a:path w="289047" h="253795">
                  <a:moveTo>
                    <a:pt x="0" y="0"/>
                  </a:moveTo>
                  <a:lnTo>
                    <a:pt x="289047" y="0"/>
                  </a:lnTo>
                  <a:lnTo>
                    <a:pt x="289047" y="253795"/>
                  </a:lnTo>
                  <a:lnTo>
                    <a:pt x="0" y="253795"/>
                  </a:lnTo>
                  <a:close/>
                </a:path>
              </a:pathLst>
            </a:custGeom>
            <a:solidFill>
              <a:srgbClr val="74E8AE"/>
            </a:solidFill>
          </p:spPr>
          <p:txBody>
            <a:bodyPr/>
            <a:lstStyle/>
            <a:p>
              <a:endParaRPr lang="es-CL"/>
            </a:p>
          </p:txBody>
        </p:sp>
        <p:sp>
          <p:nvSpPr>
            <p:cNvPr id="31" name="TextBox 31"/>
            <p:cNvSpPr txBox="1"/>
            <p:nvPr/>
          </p:nvSpPr>
          <p:spPr>
            <a:xfrm>
              <a:off x="0" y="28575"/>
              <a:ext cx="289048" cy="225220"/>
            </a:xfrm>
            <a:prstGeom prst="rect">
              <a:avLst/>
            </a:prstGeom>
          </p:spPr>
          <p:txBody>
            <a:bodyPr lIns="50800" tIns="50800" rIns="50800" bIns="50800" rtlCol="0" anchor="ctr"/>
            <a:lstStyle/>
            <a:p>
              <a:pPr algn="ctr">
                <a:lnSpc>
                  <a:spcPts val="1800"/>
                </a:lnSpc>
              </a:pPr>
              <a:endParaRPr/>
            </a:p>
          </p:txBody>
        </p:sp>
      </p:grpSp>
      <p:grpSp>
        <p:nvGrpSpPr>
          <p:cNvPr id="32" name="Group 32"/>
          <p:cNvGrpSpPr/>
          <p:nvPr/>
        </p:nvGrpSpPr>
        <p:grpSpPr>
          <a:xfrm>
            <a:off x="9745778" y="6646668"/>
            <a:ext cx="5521881" cy="963628"/>
            <a:chOff x="0" y="0"/>
            <a:chExt cx="1454323" cy="253795"/>
          </a:xfrm>
        </p:grpSpPr>
        <p:sp>
          <p:nvSpPr>
            <p:cNvPr id="33" name="Freeform 33"/>
            <p:cNvSpPr/>
            <p:nvPr/>
          </p:nvSpPr>
          <p:spPr>
            <a:xfrm>
              <a:off x="0" y="0"/>
              <a:ext cx="1454323" cy="253795"/>
            </a:xfrm>
            <a:custGeom>
              <a:avLst/>
              <a:gdLst/>
              <a:ahLst/>
              <a:cxnLst/>
              <a:rect l="l" t="t" r="r" b="b"/>
              <a:pathLst>
                <a:path w="1454323" h="253795">
                  <a:moveTo>
                    <a:pt x="0" y="0"/>
                  </a:moveTo>
                  <a:lnTo>
                    <a:pt x="1454323" y="0"/>
                  </a:lnTo>
                  <a:lnTo>
                    <a:pt x="1454323" y="253795"/>
                  </a:lnTo>
                  <a:lnTo>
                    <a:pt x="0" y="253795"/>
                  </a:lnTo>
                  <a:close/>
                </a:path>
              </a:pathLst>
            </a:custGeom>
            <a:solidFill>
              <a:srgbClr val="000000">
                <a:alpha val="0"/>
              </a:srgbClr>
            </a:solidFill>
            <a:ln w="19050" cap="sq">
              <a:solidFill>
                <a:srgbClr val="74E8AE"/>
              </a:solidFill>
              <a:prstDash val="solid"/>
              <a:miter/>
            </a:ln>
          </p:spPr>
          <p:txBody>
            <a:bodyPr/>
            <a:lstStyle/>
            <a:p>
              <a:endParaRPr lang="es-CL"/>
            </a:p>
          </p:txBody>
        </p:sp>
        <p:sp>
          <p:nvSpPr>
            <p:cNvPr id="34" name="TextBox 34"/>
            <p:cNvSpPr txBox="1"/>
            <p:nvPr/>
          </p:nvSpPr>
          <p:spPr>
            <a:xfrm>
              <a:off x="0" y="28575"/>
              <a:ext cx="1454323" cy="225220"/>
            </a:xfrm>
            <a:prstGeom prst="rect">
              <a:avLst/>
            </a:prstGeom>
          </p:spPr>
          <p:txBody>
            <a:bodyPr lIns="50800" tIns="50800" rIns="50800" bIns="50800" rtlCol="0" anchor="ctr"/>
            <a:lstStyle/>
            <a:p>
              <a:pPr algn="ctr">
                <a:lnSpc>
                  <a:spcPts val="1800"/>
                </a:lnSpc>
              </a:pPr>
              <a:endParaRPr/>
            </a:p>
          </p:txBody>
        </p:sp>
      </p:grpSp>
      <p:grpSp>
        <p:nvGrpSpPr>
          <p:cNvPr id="35" name="Group 35"/>
          <p:cNvGrpSpPr/>
          <p:nvPr/>
        </p:nvGrpSpPr>
        <p:grpSpPr>
          <a:xfrm>
            <a:off x="15440372" y="7924499"/>
            <a:ext cx="1097477" cy="963628"/>
            <a:chOff x="0" y="0"/>
            <a:chExt cx="289048" cy="253795"/>
          </a:xfrm>
        </p:grpSpPr>
        <p:sp>
          <p:nvSpPr>
            <p:cNvPr id="36" name="Freeform 36"/>
            <p:cNvSpPr/>
            <p:nvPr/>
          </p:nvSpPr>
          <p:spPr>
            <a:xfrm>
              <a:off x="0" y="0"/>
              <a:ext cx="289047" cy="253795"/>
            </a:xfrm>
            <a:custGeom>
              <a:avLst/>
              <a:gdLst/>
              <a:ahLst/>
              <a:cxnLst/>
              <a:rect l="l" t="t" r="r" b="b"/>
              <a:pathLst>
                <a:path w="289047" h="253795">
                  <a:moveTo>
                    <a:pt x="0" y="0"/>
                  </a:moveTo>
                  <a:lnTo>
                    <a:pt x="289047" y="0"/>
                  </a:lnTo>
                  <a:lnTo>
                    <a:pt x="289047" y="253795"/>
                  </a:lnTo>
                  <a:lnTo>
                    <a:pt x="0" y="253795"/>
                  </a:lnTo>
                  <a:close/>
                </a:path>
              </a:pathLst>
            </a:custGeom>
            <a:solidFill>
              <a:srgbClr val="74E8AE"/>
            </a:solidFill>
          </p:spPr>
          <p:txBody>
            <a:bodyPr/>
            <a:lstStyle/>
            <a:p>
              <a:endParaRPr lang="es-CL"/>
            </a:p>
          </p:txBody>
        </p:sp>
        <p:sp>
          <p:nvSpPr>
            <p:cNvPr id="37" name="TextBox 37"/>
            <p:cNvSpPr txBox="1"/>
            <p:nvPr/>
          </p:nvSpPr>
          <p:spPr>
            <a:xfrm>
              <a:off x="0" y="28575"/>
              <a:ext cx="289048" cy="225220"/>
            </a:xfrm>
            <a:prstGeom prst="rect">
              <a:avLst/>
            </a:prstGeom>
          </p:spPr>
          <p:txBody>
            <a:bodyPr lIns="50800" tIns="50800" rIns="50800" bIns="50800" rtlCol="0" anchor="ctr"/>
            <a:lstStyle/>
            <a:p>
              <a:pPr algn="ctr">
                <a:lnSpc>
                  <a:spcPts val="1800"/>
                </a:lnSpc>
              </a:pPr>
              <a:endParaRPr/>
            </a:p>
          </p:txBody>
        </p:sp>
      </p:grpSp>
      <p:grpSp>
        <p:nvGrpSpPr>
          <p:cNvPr id="38" name="Group 38"/>
          <p:cNvGrpSpPr/>
          <p:nvPr/>
        </p:nvGrpSpPr>
        <p:grpSpPr>
          <a:xfrm>
            <a:off x="9745778" y="7924499"/>
            <a:ext cx="5521881" cy="963628"/>
            <a:chOff x="0" y="0"/>
            <a:chExt cx="1454323" cy="253795"/>
          </a:xfrm>
        </p:grpSpPr>
        <p:sp>
          <p:nvSpPr>
            <p:cNvPr id="39" name="Freeform 39"/>
            <p:cNvSpPr/>
            <p:nvPr/>
          </p:nvSpPr>
          <p:spPr>
            <a:xfrm>
              <a:off x="0" y="0"/>
              <a:ext cx="1454323" cy="253795"/>
            </a:xfrm>
            <a:custGeom>
              <a:avLst/>
              <a:gdLst/>
              <a:ahLst/>
              <a:cxnLst/>
              <a:rect l="l" t="t" r="r" b="b"/>
              <a:pathLst>
                <a:path w="1454323" h="253795">
                  <a:moveTo>
                    <a:pt x="0" y="0"/>
                  </a:moveTo>
                  <a:lnTo>
                    <a:pt x="1454323" y="0"/>
                  </a:lnTo>
                  <a:lnTo>
                    <a:pt x="1454323" y="253795"/>
                  </a:lnTo>
                  <a:lnTo>
                    <a:pt x="0" y="253795"/>
                  </a:lnTo>
                  <a:close/>
                </a:path>
              </a:pathLst>
            </a:custGeom>
            <a:solidFill>
              <a:srgbClr val="000000">
                <a:alpha val="0"/>
              </a:srgbClr>
            </a:solidFill>
            <a:ln w="19050" cap="sq">
              <a:solidFill>
                <a:srgbClr val="74E8AE"/>
              </a:solidFill>
              <a:prstDash val="solid"/>
              <a:miter/>
            </a:ln>
          </p:spPr>
          <p:txBody>
            <a:bodyPr/>
            <a:lstStyle/>
            <a:p>
              <a:endParaRPr lang="es-CL"/>
            </a:p>
          </p:txBody>
        </p:sp>
        <p:sp>
          <p:nvSpPr>
            <p:cNvPr id="40" name="TextBox 40"/>
            <p:cNvSpPr txBox="1"/>
            <p:nvPr/>
          </p:nvSpPr>
          <p:spPr>
            <a:xfrm>
              <a:off x="0" y="28575"/>
              <a:ext cx="1454323" cy="225220"/>
            </a:xfrm>
            <a:prstGeom prst="rect">
              <a:avLst/>
            </a:prstGeom>
          </p:spPr>
          <p:txBody>
            <a:bodyPr lIns="50800" tIns="50800" rIns="50800" bIns="50800" rtlCol="0" anchor="ctr"/>
            <a:lstStyle/>
            <a:p>
              <a:pPr algn="ctr">
                <a:lnSpc>
                  <a:spcPts val="1800"/>
                </a:lnSpc>
              </a:pPr>
              <a:endParaRPr/>
            </a:p>
          </p:txBody>
        </p:sp>
      </p:grpSp>
      <p:grpSp>
        <p:nvGrpSpPr>
          <p:cNvPr id="41" name="Group 41"/>
          <p:cNvGrpSpPr/>
          <p:nvPr/>
        </p:nvGrpSpPr>
        <p:grpSpPr>
          <a:xfrm>
            <a:off x="15748422" y="3054080"/>
            <a:ext cx="481814" cy="481814"/>
            <a:chOff x="0" y="0"/>
            <a:chExt cx="406400" cy="406400"/>
          </a:xfrm>
        </p:grpSpPr>
        <p:sp>
          <p:nvSpPr>
            <p:cNvPr id="42" name="Freeform 42"/>
            <p:cNvSpPr/>
            <p:nvPr/>
          </p:nvSpPr>
          <p:spPr>
            <a:xfrm>
              <a:off x="0" y="0"/>
              <a:ext cx="406400" cy="406400"/>
            </a:xfrm>
            <a:custGeom>
              <a:avLst/>
              <a:gdLst/>
              <a:ahLst/>
              <a:cxnLst/>
              <a:rect l="l" t="t" r="r" b="b"/>
              <a:pathLst>
                <a:path w="406400" h="406400">
                  <a:moveTo>
                    <a:pt x="0" y="0"/>
                  </a:moveTo>
                  <a:lnTo>
                    <a:pt x="203200" y="0"/>
                  </a:lnTo>
                  <a:lnTo>
                    <a:pt x="406400" y="203200"/>
                  </a:lnTo>
                  <a:lnTo>
                    <a:pt x="203200" y="406400"/>
                  </a:lnTo>
                  <a:lnTo>
                    <a:pt x="0" y="406400"/>
                  </a:lnTo>
                  <a:lnTo>
                    <a:pt x="203200" y="203200"/>
                  </a:lnTo>
                  <a:lnTo>
                    <a:pt x="0" y="0"/>
                  </a:lnTo>
                  <a:close/>
                </a:path>
              </a:pathLst>
            </a:custGeom>
            <a:solidFill>
              <a:srgbClr val="000000"/>
            </a:solidFill>
          </p:spPr>
          <p:txBody>
            <a:bodyPr/>
            <a:lstStyle/>
            <a:p>
              <a:endParaRPr lang="es-CL"/>
            </a:p>
          </p:txBody>
        </p:sp>
        <p:sp>
          <p:nvSpPr>
            <p:cNvPr id="43" name="TextBox 43"/>
            <p:cNvSpPr txBox="1"/>
            <p:nvPr/>
          </p:nvSpPr>
          <p:spPr>
            <a:xfrm>
              <a:off x="177800" y="28575"/>
              <a:ext cx="152400" cy="377825"/>
            </a:xfrm>
            <a:prstGeom prst="rect">
              <a:avLst/>
            </a:prstGeom>
          </p:spPr>
          <p:txBody>
            <a:bodyPr lIns="50800" tIns="50800" rIns="50800" bIns="50800" rtlCol="0" anchor="ctr"/>
            <a:lstStyle/>
            <a:p>
              <a:pPr algn="ctr">
                <a:lnSpc>
                  <a:spcPts val="1800"/>
                </a:lnSpc>
              </a:pPr>
              <a:endParaRPr/>
            </a:p>
          </p:txBody>
        </p:sp>
      </p:grpSp>
      <p:sp>
        <p:nvSpPr>
          <p:cNvPr id="44" name="Freeform 44"/>
          <p:cNvSpPr/>
          <p:nvPr/>
        </p:nvSpPr>
        <p:spPr>
          <a:xfrm>
            <a:off x="6046635" y="-494606"/>
            <a:ext cx="2165341" cy="1839463"/>
          </a:xfrm>
          <a:custGeom>
            <a:avLst/>
            <a:gdLst/>
            <a:ahLst/>
            <a:cxnLst/>
            <a:rect l="l" t="t" r="r" b="b"/>
            <a:pathLst>
              <a:path w="2165341" h="1839463">
                <a:moveTo>
                  <a:pt x="0" y="0"/>
                </a:moveTo>
                <a:lnTo>
                  <a:pt x="2165342" y="0"/>
                </a:lnTo>
                <a:lnTo>
                  <a:pt x="2165342" y="1839463"/>
                </a:lnTo>
                <a:lnTo>
                  <a:pt x="0" y="1839463"/>
                </a:lnTo>
                <a:lnTo>
                  <a:pt x="0" y="0"/>
                </a:lnTo>
                <a:close/>
              </a:path>
            </a:pathLst>
          </a:custGeom>
          <a:blipFill>
            <a:blip r:embed="rId2">
              <a:extLst>
                <a:ext uri="{96DAC541-7B7A-43D3-8B79-37D633B846F1}">
                  <asvg:svgBlip xmlns:asvg="http://schemas.microsoft.com/office/drawing/2016/SVG/main" r:embed="rId3"/>
                </a:ext>
              </a:extLst>
            </a:blip>
            <a:stretch>
              <a:fillRect t="-18578"/>
            </a:stretch>
          </a:blipFill>
        </p:spPr>
        <p:txBody>
          <a:bodyPr/>
          <a:lstStyle/>
          <a:p>
            <a:endParaRPr lang="es-CL"/>
          </a:p>
        </p:txBody>
      </p:sp>
      <p:sp>
        <p:nvSpPr>
          <p:cNvPr id="45" name="Freeform 45"/>
          <p:cNvSpPr/>
          <p:nvPr/>
        </p:nvSpPr>
        <p:spPr>
          <a:xfrm>
            <a:off x="17785624" y="8225338"/>
            <a:ext cx="995305" cy="939280"/>
          </a:xfrm>
          <a:custGeom>
            <a:avLst/>
            <a:gdLst/>
            <a:ahLst/>
            <a:cxnLst/>
            <a:rect l="l" t="t" r="r" b="b"/>
            <a:pathLst>
              <a:path w="995305" h="939280">
                <a:moveTo>
                  <a:pt x="0" y="0"/>
                </a:moveTo>
                <a:lnTo>
                  <a:pt x="995305" y="0"/>
                </a:lnTo>
                <a:lnTo>
                  <a:pt x="995305" y="939281"/>
                </a:lnTo>
                <a:lnTo>
                  <a:pt x="0" y="939281"/>
                </a:lnTo>
                <a:lnTo>
                  <a:pt x="0" y="0"/>
                </a:lnTo>
                <a:close/>
              </a:path>
            </a:pathLst>
          </a:custGeom>
          <a:blipFill>
            <a:blip r:embed="rId4">
              <a:extLst>
                <a:ext uri="{96DAC541-7B7A-43D3-8B79-37D633B846F1}">
                  <asvg:svgBlip xmlns:asvg="http://schemas.microsoft.com/office/drawing/2016/SVG/main" r:embed="rId5"/>
                </a:ext>
              </a:extLst>
            </a:blip>
            <a:stretch>
              <a:fillRect l="-77176" t="-132220" r="-40378"/>
            </a:stretch>
          </a:blipFill>
        </p:spPr>
        <p:txBody>
          <a:bodyPr/>
          <a:lstStyle/>
          <a:p>
            <a:endParaRPr lang="es-CL"/>
          </a:p>
        </p:txBody>
      </p:sp>
      <p:sp>
        <p:nvSpPr>
          <p:cNvPr id="46" name="AutoShape 46"/>
          <p:cNvSpPr/>
          <p:nvPr/>
        </p:nvSpPr>
        <p:spPr>
          <a:xfrm flipV="1">
            <a:off x="1760806" y="9212244"/>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47" name="Freeform 47"/>
          <p:cNvSpPr/>
          <p:nvPr/>
        </p:nvSpPr>
        <p:spPr>
          <a:xfrm>
            <a:off x="15440372" y="1406486"/>
            <a:ext cx="1168452" cy="1189394"/>
          </a:xfrm>
          <a:custGeom>
            <a:avLst/>
            <a:gdLst/>
            <a:ahLst/>
            <a:cxnLst/>
            <a:rect l="l" t="t" r="r" b="b"/>
            <a:pathLst>
              <a:path w="1168452" h="1189394">
                <a:moveTo>
                  <a:pt x="0" y="0"/>
                </a:moveTo>
                <a:lnTo>
                  <a:pt x="1168451" y="0"/>
                </a:lnTo>
                <a:lnTo>
                  <a:pt x="1168451" y="1189393"/>
                </a:lnTo>
                <a:lnTo>
                  <a:pt x="0" y="1189393"/>
                </a:lnTo>
                <a:lnTo>
                  <a:pt x="0" y="0"/>
                </a:lnTo>
                <a:close/>
              </a:path>
            </a:pathLst>
          </a:custGeom>
          <a:blipFill>
            <a:blip r:embed="rId6"/>
            <a:stretch>
              <a:fillRect l="-54701" r="-48882"/>
            </a:stretch>
          </a:blipFill>
        </p:spPr>
        <p:txBody>
          <a:bodyPr/>
          <a:lstStyle/>
          <a:p>
            <a:endParaRPr lang="es-CL"/>
          </a:p>
        </p:txBody>
      </p:sp>
      <p:sp>
        <p:nvSpPr>
          <p:cNvPr id="48" name="Freeform 48"/>
          <p:cNvSpPr/>
          <p:nvPr/>
        </p:nvSpPr>
        <p:spPr>
          <a:xfrm>
            <a:off x="15633269" y="2939145"/>
            <a:ext cx="711684" cy="711684"/>
          </a:xfrm>
          <a:custGeom>
            <a:avLst/>
            <a:gdLst/>
            <a:ahLst/>
            <a:cxnLst/>
            <a:rect l="l" t="t" r="r" b="b"/>
            <a:pathLst>
              <a:path w="711684" h="711684">
                <a:moveTo>
                  <a:pt x="0" y="0"/>
                </a:moveTo>
                <a:lnTo>
                  <a:pt x="711683" y="0"/>
                </a:lnTo>
                <a:lnTo>
                  <a:pt x="711683" y="711684"/>
                </a:lnTo>
                <a:lnTo>
                  <a:pt x="0" y="711684"/>
                </a:lnTo>
                <a:lnTo>
                  <a:pt x="0" y="0"/>
                </a:lnTo>
                <a:close/>
              </a:path>
            </a:pathLst>
          </a:custGeom>
          <a:blipFill>
            <a:blip r:embed="rId7"/>
            <a:stretch>
              <a:fillRect/>
            </a:stretch>
          </a:blipFill>
        </p:spPr>
        <p:txBody>
          <a:bodyPr/>
          <a:lstStyle/>
          <a:p>
            <a:endParaRPr lang="es-CL"/>
          </a:p>
        </p:txBody>
      </p:sp>
      <p:sp>
        <p:nvSpPr>
          <p:cNvPr id="49" name="Freeform 49"/>
          <p:cNvSpPr/>
          <p:nvPr/>
        </p:nvSpPr>
        <p:spPr>
          <a:xfrm>
            <a:off x="15419250" y="4276640"/>
            <a:ext cx="1189574" cy="669135"/>
          </a:xfrm>
          <a:custGeom>
            <a:avLst/>
            <a:gdLst/>
            <a:ahLst/>
            <a:cxnLst/>
            <a:rect l="l" t="t" r="r" b="b"/>
            <a:pathLst>
              <a:path w="1189574" h="669135">
                <a:moveTo>
                  <a:pt x="0" y="0"/>
                </a:moveTo>
                <a:lnTo>
                  <a:pt x="1189573" y="0"/>
                </a:lnTo>
                <a:lnTo>
                  <a:pt x="1189573" y="669135"/>
                </a:lnTo>
                <a:lnTo>
                  <a:pt x="0" y="669135"/>
                </a:lnTo>
                <a:lnTo>
                  <a:pt x="0" y="0"/>
                </a:lnTo>
                <a:close/>
              </a:path>
            </a:pathLst>
          </a:custGeom>
          <a:blipFill>
            <a:blip r:embed="rId8"/>
            <a:stretch>
              <a:fillRect/>
            </a:stretch>
          </a:blipFill>
        </p:spPr>
        <p:txBody>
          <a:bodyPr/>
          <a:lstStyle/>
          <a:p>
            <a:endParaRPr lang="es-CL"/>
          </a:p>
        </p:txBody>
      </p:sp>
      <p:sp>
        <p:nvSpPr>
          <p:cNvPr id="50" name="Freeform 50"/>
          <p:cNvSpPr/>
          <p:nvPr/>
        </p:nvSpPr>
        <p:spPr>
          <a:xfrm>
            <a:off x="15267659" y="5443486"/>
            <a:ext cx="1447693" cy="814327"/>
          </a:xfrm>
          <a:custGeom>
            <a:avLst/>
            <a:gdLst/>
            <a:ahLst/>
            <a:cxnLst/>
            <a:rect l="l" t="t" r="r" b="b"/>
            <a:pathLst>
              <a:path w="1447693" h="814327">
                <a:moveTo>
                  <a:pt x="0" y="0"/>
                </a:moveTo>
                <a:lnTo>
                  <a:pt x="1447694" y="0"/>
                </a:lnTo>
                <a:lnTo>
                  <a:pt x="1447694" y="814328"/>
                </a:lnTo>
                <a:lnTo>
                  <a:pt x="0" y="814328"/>
                </a:lnTo>
                <a:lnTo>
                  <a:pt x="0" y="0"/>
                </a:lnTo>
                <a:close/>
              </a:path>
            </a:pathLst>
          </a:custGeom>
          <a:blipFill>
            <a:blip r:embed="rId9"/>
            <a:stretch>
              <a:fillRect/>
            </a:stretch>
          </a:blipFill>
        </p:spPr>
        <p:txBody>
          <a:bodyPr/>
          <a:lstStyle/>
          <a:p>
            <a:endParaRPr lang="es-CL"/>
          </a:p>
        </p:txBody>
      </p:sp>
      <p:sp>
        <p:nvSpPr>
          <p:cNvPr id="51" name="Freeform 51"/>
          <p:cNvSpPr/>
          <p:nvPr/>
        </p:nvSpPr>
        <p:spPr>
          <a:xfrm>
            <a:off x="15372485" y="6827764"/>
            <a:ext cx="1283104" cy="667214"/>
          </a:xfrm>
          <a:custGeom>
            <a:avLst/>
            <a:gdLst/>
            <a:ahLst/>
            <a:cxnLst/>
            <a:rect l="l" t="t" r="r" b="b"/>
            <a:pathLst>
              <a:path w="1283104" h="667214">
                <a:moveTo>
                  <a:pt x="0" y="0"/>
                </a:moveTo>
                <a:lnTo>
                  <a:pt x="1283103" y="0"/>
                </a:lnTo>
                <a:lnTo>
                  <a:pt x="1283103" y="667214"/>
                </a:lnTo>
                <a:lnTo>
                  <a:pt x="0" y="667214"/>
                </a:lnTo>
                <a:lnTo>
                  <a:pt x="0" y="0"/>
                </a:lnTo>
                <a:close/>
              </a:path>
            </a:pathLst>
          </a:custGeom>
          <a:blipFill>
            <a:blip r:embed="rId10"/>
            <a:stretch>
              <a:fillRect/>
            </a:stretch>
          </a:blipFill>
        </p:spPr>
        <p:txBody>
          <a:bodyPr/>
          <a:lstStyle/>
          <a:p>
            <a:endParaRPr lang="es-CL"/>
          </a:p>
        </p:txBody>
      </p:sp>
      <p:sp>
        <p:nvSpPr>
          <p:cNvPr id="52" name="Freeform 52"/>
          <p:cNvSpPr/>
          <p:nvPr/>
        </p:nvSpPr>
        <p:spPr>
          <a:xfrm>
            <a:off x="15536820" y="7924499"/>
            <a:ext cx="904580" cy="886556"/>
          </a:xfrm>
          <a:custGeom>
            <a:avLst/>
            <a:gdLst/>
            <a:ahLst/>
            <a:cxnLst/>
            <a:rect l="l" t="t" r="r" b="b"/>
            <a:pathLst>
              <a:path w="904580" h="886556">
                <a:moveTo>
                  <a:pt x="0" y="0"/>
                </a:moveTo>
                <a:lnTo>
                  <a:pt x="904581" y="0"/>
                </a:lnTo>
                <a:lnTo>
                  <a:pt x="904581" y="886556"/>
                </a:lnTo>
                <a:lnTo>
                  <a:pt x="0" y="886556"/>
                </a:lnTo>
                <a:lnTo>
                  <a:pt x="0" y="0"/>
                </a:lnTo>
                <a:close/>
              </a:path>
            </a:pathLst>
          </a:custGeom>
          <a:blipFill>
            <a:blip r:embed="rId11"/>
            <a:stretch>
              <a:fillRect l="-33146" r="-123922"/>
            </a:stretch>
          </a:blipFill>
        </p:spPr>
        <p:txBody>
          <a:bodyPr/>
          <a:lstStyle/>
          <a:p>
            <a:endParaRPr lang="es-CL"/>
          </a:p>
        </p:txBody>
      </p:sp>
      <p:sp>
        <p:nvSpPr>
          <p:cNvPr id="53" name="TextBox 53"/>
          <p:cNvSpPr txBox="1"/>
          <p:nvPr/>
        </p:nvSpPr>
        <p:spPr>
          <a:xfrm>
            <a:off x="1734598" y="2586354"/>
            <a:ext cx="7127505" cy="1561465"/>
          </a:xfrm>
          <a:prstGeom prst="rect">
            <a:avLst/>
          </a:prstGeom>
        </p:spPr>
        <p:txBody>
          <a:bodyPr lIns="0" tIns="0" rIns="0" bIns="0" rtlCol="0" anchor="t">
            <a:spAutoFit/>
          </a:bodyPr>
          <a:lstStyle/>
          <a:p>
            <a:pPr algn="l">
              <a:lnSpc>
                <a:spcPts val="5600"/>
              </a:lnSpc>
            </a:pPr>
            <a:r>
              <a:rPr lang="en-US" sz="5600" b="1">
                <a:solidFill>
                  <a:srgbClr val="74E8AE"/>
                </a:solidFill>
                <a:latin typeface="ITC Avant Garde Gothic Bold"/>
                <a:ea typeface="ITC Avant Garde Gothic Bold"/>
                <a:cs typeface="ITC Avant Garde Gothic Bold"/>
                <a:sym typeface="ITC Avant Garde Gothic Bold"/>
              </a:rPr>
              <a:t>Justificación de herramientas</a:t>
            </a:r>
          </a:p>
        </p:txBody>
      </p:sp>
      <p:sp>
        <p:nvSpPr>
          <p:cNvPr id="54" name="TextBox 54"/>
          <p:cNvSpPr txBox="1"/>
          <p:nvPr/>
        </p:nvSpPr>
        <p:spPr>
          <a:xfrm>
            <a:off x="1840802" y="4945775"/>
            <a:ext cx="7114401" cy="2171700"/>
          </a:xfrm>
          <a:prstGeom prst="rect">
            <a:avLst/>
          </a:prstGeom>
        </p:spPr>
        <p:txBody>
          <a:bodyPr lIns="0" tIns="0" rIns="0" bIns="0" rtlCol="0" anchor="t">
            <a:spAutoFit/>
          </a:bodyPr>
          <a:lstStyle/>
          <a:p>
            <a:pPr algn="l">
              <a:lnSpc>
                <a:spcPts val="2879"/>
              </a:lnSpc>
            </a:pPr>
            <a:r>
              <a:rPr lang="en-US" sz="2400">
                <a:solidFill>
                  <a:srgbClr val="FFFFFF"/>
                </a:solidFill>
                <a:latin typeface="Gotham"/>
                <a:ea typeface="Gotham"/>
                <a:cs typeface="Gotham"/>
                <a:sym typeface="Gotham"/>
              </a:rPr>
              <a:t>Las herramientas presentes se utilizaron para abarcar distintas necesidades del proyecto tal como el versionamiento de github, postgresql por su robustes y alto redimiento para manejar operaciones financias, django por su desarrollo rapido y diseño limpio, entre otras.</a:t>
            </a:r>
          </a:p>
        </p:txBody>
      </p:sp>
      <p:sp>
        <p:nvSpPr>
          <p:cNvPr id="55" name="TextBox 55"/>
          <p:cNvSpPr txBox="1"/>
          <p:nvPr/>
        </p:nvSpPr>
        <p:spPr>
          <a:xfrm>
            <a:off x="10126473" y="1836181"/>
            <a:ext cx="4835268"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Django(Python)</a:t>
            </a:r>
          </a:p>
        </p:txBody>
      </p:sp>
      <p:sp>
        <p:nvSpPr>
          <p:cNvPr id="56" name="TextBox 56"/>
          <p:cNvSpPr txBox="1"/>
          <p:nvPr/>
        </p:nvSpPr>
        <p:spPr>
          <a:xfrm>
            <a:off x="10126473" y="3114012"/>
            <a:ext cx="4835268"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SupaBase(PostgreSQL)</a:t>
            </a:r>
          </a:p>
        </p:txBody>
      </p:sp>
      <p:sp>
        <p:nvSpPr>
          <p:cNvPr id="57" name="TextBox 57"/>
          <p:cNvSpPr txBox="1"/>
          <p:nvPr/>
        </p:nvSpPr>
        <p:spPr>
          <a:xfrm>
            <a:off x="10126473" y="4391844"/>
            <a:ext cx="4835268"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Docker</a:t>
            </a:r>
          </a:p>
        </p:txBody>
      </p:sp>
      <p:sp>
        <p:nvSpPr>
          <p:cNvPr id="58" name="TextBox 58"/>
          <p:cNvSpPr txBox="1"/>
          <p:nvPr/>
        </p:nvSpPr>
        <p:spPr>
          <a:xfrm>
            <a:off x="10126473" y="5669675"/>
            <a:ext cx="4835268"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GitHub</a:t>
            </a:r>
          </a:p>
        </p:txBody>
      </p:sp>
      <p:sp>
        <p:nvSpPr>
          <p:cNvPr id="59" name="TextBox 59"/>
          <p:cNvSpPr txBox="1"/>
          <p:nvPr/>
        </p:nvSpPr>
        <p:spPr>
          <a:xfrm>
            <a:off x="10126473" y="6947507"/>
            <a:ext cx="4835268"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Expo</a:t>
            </a:r>
          </a:p>
        </p:txBody>
      </p:sp>
      <p:sp>
        <p:nvSpPr>
          <p:cNvPr id="60" name="TextBox 60"/>
          <p:cNvSpPr txBox="1"/>
          <p:nvPr/>
        </p:nvSpPr>
        <p:spPr>
          <a:xfrm>
            <a:off x="10126473" y="8225338"/>
            <a:ext cx="4835268"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NFC</a:t>
            </a:r>
          </a:p>
        </p:txBody>
      </p:sp>
      <p:sp>
        <p:nvSpPr>
          <p:cNvPr id="61" name="TextBox 61"/>
          <p:cNvSpPr txBox="1"/>
          <p:nvPr/>
        </p:nvSpPr>
        <p:spPr>
          <a:xfrm>
            <a:off x="1734598" y="4331912"/>
            <a:ext cx="7114401" cy="361950"/>
          </a:xfrm>
          <a:prstGeom prst="rect">
            <a:avLst/>
          </a:prstGeom>
        </p:spPr>
        <p:txBody>
          <a:bodyPr lIns="0" tIns="0" rIns="0" bIns="0" rtlCol="0" anchor="t">
            <a:spAutoFit/>
          </a:bodyPr>
          <a:lstStyle/>
          <a:p>
            <a:pPr algn="l">
              <a:lnSpc>
                <a:spcPts val="2879"/>
              </a:lnSpc>
            </a:pPr>
            <a:r>
              <a:rPr lang="en-US" sz="2400" b="1">
                <a:solidFill>
                  <a:srgbClr val="FFFFFF"/>
                </a:solidFill>
                <a:latin typeface="Gotham Bold"/>
                <a:ea typeface="Gotham Bold"/>
                <a:cs typeface="Gotham Bold"/>
                <a:sym typeface="Gotham Bold"/>
              </a:rPr>
              <a:t>¿Por que usamos las herramientas presentes?</a:t>
            </a:r>
          </a:p>
        </p:txBody>
      </p:sp>
      <p:sp>
        <p:nvSpPr>
          <p:cNvPr id="62" name="Freeform 62"/>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12"/>
            <a:stretch>
              <a:fillRect/>
            </a:stretch>
          </a:blipFill>
          <a:ln w="38100" cap="sq">
            <a:solidFill>
              <a:srgbClr val="FAFAFA"/>
            </a:solidFill>
            <a:prstDash val="solid"/>
            <a:miter/>
          </a:ln>
        </p:spPr>
        <p:txBody>
          <a:bodyPr/>
          <a:lstStyle/>
          <a:p>
            <a:endParaRPr lang="es-C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07091" y="657205"/>
            <a:ext cx="1795105" cy="1106805"/>
          </a:xfrm>
          <a:prstGeom prst="rect">
            <a:avLst/>
          </a:prstGeom>
        </p:spPr>
        <p:txBody>
          <a:bodyPr lIns="0" tIns="0" rIns="0" bIns="0" rtlCol="0" anchor="t">
            <a:spAutoFit/>
          </a:bodyPr>
          <a:lstStyle/>
          <a:p>
            <a:pPr algn="ctr">
              <a:lnSpc>
                <a:spcPts val="7200"/>
              </a:lnSpc>
            </a:pPr>
            <a:r>
              <a:rPr lang="en-US" sz="7200" b="1">
                <a:solidFill>
                  <a:srgbClr val="FFFFFF"/>
                </a:solidFill>
                <a:latin typeface="ITC Avant Garde Gothic Bold"/>
                <a:ea typeface="ITC Avant Garde Gothic Bold"/>
                <a:cs typeface="ITC Avant Garde Gothic Bold"/>
                <a:sym typeface="ITC Avant Garde Gothic Bold"/>
              </a:rPr>
              <a:t>08</a:t>
            </a:r>
          </a:p>
        </p:txBody>
      </p:sp>
      <p:sp>
        <p:nvSpPr>
          <p:cNvPr id="3" name="AutoShape 3"/>
          <p:cNvSpPr/>
          <p:nvPr/>
        </p:nvSpPr>
        <p:spPr>
          <a:xfrm>
            <a:off x="2002196" y="1415153"/>
            <a:ext cx="0" cy="330917"/>
          </a:xfrm>
          <a:prstGeom prst="line">
            <a:avLst/>
          </a:prstGeom>
          <a:ln w="19050" cap="flat">
            <a:solidFill>
              <a:srgbClr val="74E8AE"/>
            </a:solidFill>
            <a:prstDash val="solid"/>
            <a:headEnd type="none" w="sm" len="sm"/>
            <a:tailEnd type="none" w="sm" len="sm"/>
          </a:ln>
        </p:spPr>
        <p:txBody>
          <a:bodyPr/>
          <a:lstStyle/>
          <a:p>
            <a:endParaRPr lang="es-CL"/>
          </a:p>
        </p:txBody>
      </p:sp>
      <p:sp>
        <p:nvSpPr>
          <p:cNvPr id="4" name="AutoShape 4"/>
          <p:cNvSpPr/>
          <p:nvPr/>
        </p:nvSpPr>
        <p:spPr>
          <a:xfrm>
            <a:off x="207091" y="1747918"/>
            <a:ext cx="2284646" cy="0"/>
          </a:xfrm>
          <a:prstGeom prst="line">
            <a:avLst/>
          </a:prstGeom>
          <a:ln w="19050" cap="flat">
            <a:solidFill>
              <a:srgbClr val="74E8AE"/>
            </a:solidFill>
            <a:prstDash val="solid"/>
            <a:headEnd type="none" w="sm" len="sm"/>
            <a:tailEnd type="none" w="sm" len="sm"/>
          </a:ln>
        </p:spPr>
        <p:txBody>
          <a:bodyPr/>
          <a:lstStyle/>
          <a:p>
            <a:endParaRPr lang="es-CL"/>
          </a:p>
        </p:txBody>
      </p:sp>
      <p:grpSp>
        <p:nvGrpSpPr>
          <p:cNvPr id="5" name="Group 5"/>
          <p:cNvGrpSpPr/>
          <p:nvPr/>
        </p:nvGrpSpPr>
        <p:grpSpPr>
          <a:xfrm>
            <a:off x="6313596" y="1028700"/>
            <a:ext cx="3523887" cy="3128944"/>
            <a:chOff x="0" y="0"/>
            <a:chExt cx="1020942" cy="906519"/>
          </a:xfrm>
        </p:grpSpPr>
        <p:sp>
          <p:nvSpPr>
            <p:cNvPr id="6" name="Freeform 6"/>
            <p:cNvSpPr/>
            <p:nvPr/>
          </p:nvSpPr>
          <p:spPr>
            <a:xfrm>
              <a:off x="0" y="0"/>
              <a:ext cx="1020942" cy="906519"/>
            </a:xfrm>
            <a:custGeom>
              <a:avLst/>
              <a:gdLst/>
              <a:ahLst/>
              <a:cxnLst/>
              <a:rect l="l" t="t" r="r" b="b"/>
              <a:pathLst>
                <a:path w="1020942" h="906519">
                  <a:moveTo>
                    <a:pt x="109849" y="0"/>
                  </a:moveTo>
                  <a:lnTo>
                    <a:pt x="911093" y="0"/>
                  </a:lnTo>
                  <a:cubicBezTo>
                    <a:pt x="940227" y="0"/>
                    <a:pt x="968168" y="11573"/>
                    <a:pt x="988768" y="32174"/>
                  </a:cubicBezTo>
                  <a:cubicBezTo>
                    <a:pt x="1009369" y="52775"/>
                    <a:pt x="1020942" y="80715"/>
                    <a:pt x="1020942" y="109849"/>
                  </a:cubicBezTo>
                  <a:lnTo>
                    <a:pt x="1020942" y="796670"/>
                  </a:lnTo>
                  <a:cubicBezTo>
                    <a:pt x="1020942" y="857338"/>
                    <a:pt x="971761" y="906519"/>
                    <a:pt x="911093" y="906519"/>
                  </a:cubicBezTo>
                  <a:lnTo>
                    <a:pt x="109849" y="906519"/>
                  </a:lnTo>
                  <a:cubicBezTo>
                    <a:pt x="49181" y="906519"/>
                    <a:pt x="0" y="857338"/>
                    <a:pt x="0" y="796670"/>
                  </a:cubicBezTo>
                  <a:lnTo>
                    <a:pt x="0" y="109849"/>
                  </a:lnTo>
                  <a:cubicBezTo>
                    <a:pt x="0" y="49181"/>
                    <a:pt x="49181" y="0"/>
                    <a:pt x="109849" y="0"/>
                  </a:cubicBezTo>
                  <a:close/>
                </a:path>
              </a:pathLst>
            </a:custGeom>
            <a:solidFill>
              <a:srgbClr val="74E8AE"/>
            </a:solidFill>
          </p:spPr>
          <p:txBody>
            <a:bodyPr/>
            <a:lstStyle/>
            <a:p>
              <a:endParaRPr lang="es-CL"/>
            </a:p>
          </p:txBody>
        </p:sp>
        <p:sp>
          <p:nvSpPr>
            <p:cNvPr id="7" name="TextBox 7"/>
            <p:cNvSpPr txBox="1"/>
            <p:nvPr/>
          </p:nvSpPr>
          <p:spPr>
            <a:xfrm>
              <a:off x="0" y="28575"/>
              <a:ext cx="1020942" cy="877944"/>
            </a:xfrm>
            <a:prstGeom prst="rect">
              <a:avLst/>
            </a:prstGeom>
          </p:spPr>
          <p:txBody>
            <a:bodyPr lIns="50800" tIns="50800" rIns="50800" bIns="50800" rtlCol="0" anchor="ctr"/>
            <a:lstStyle/>
            <a:p>
              <a:pPr algn="ctr">
                <a:lnSpc>
                  <a:spcPts val="1800"/>
                </a:lnSpc>
              </a:pPr>
              <a:endParaRPr/>
            </a:p>
          </p:txBody>
        </p:sp>
      </p:grpSp>
      <p:grpSp>
        <p:nvGrpSpPr>
          <p:cNvPr id="8" name="Group 8"/>
          <p:cNvGrpSpPr/>
          <p:nvPr/>
        </p:nvGrpSpPr>
        <p:grpSpPr>
          <a:xfrm>
            <a:off x="12926237" y="1028700"/>
            <a:ext cx="3616485" cy="3211164"/>
            <a:chOff x="0" y="0"/>
            <a:chExt cx="1020942" cy="906519"/>
          </a:xfrm>
        </p:grpSpPr>
        <p:sp>
          <p:nvSpPr>
            <p:cNvPr id="9" name="Freeform 9"/>
            <p:cNvSpPr/>
            <p:nvPr/>
          </p:nvSpPr>
          <p:spPr>
            <a:xfrm>
              <a:off x="0" y="0"/>
              <a:ext cx="1020942" cy="906519"/>
            </a:xfrm>
            <a:custGeom>
              <a:avLst/>
              <a:gdLst/>
              <a:ahLst/>
              <a:cxnLst/>
              <a:rect l="l" t="t" r="r" b="b"/>
              <a:pathLst>
                <a:path w="1020942" h="906519">
                  <a:moveTo>
                    <a:pt x="107037" y="0"/>
                  </a:moveTo>
                  <a:lnTo>
                    <a:pt x="913906" y="0"/>
                  </a:lnTo>
                  <a:cubicBezTo>
                    <a:pt x="942294" y="0"/>
                    <a:pt x="969519" y="11277"/>
                    <a:pt x="989592" y="31350"/>
                  </a:cubicBezTo>
                  <a:cubicBezTo>
                    <a:pt x="1009665" y="51424"/>
                    <a:pt x="1020942" y="78649"/>
                    <a:pt x="1020942" y="107037"/>
                  </a:cubicBezTo>
                  <a:lnTo>
                    <a:pt x="1020942" y="799483"/>
                  </a:lnTo>
                  <a:cubicBezTo>
                    <a:pt x="1020942" y="827871"/>
                    <a:pt x="1009665" y="855096"/>
                    <a:pt x="989592" y="875169"/>
                  </a:cubicBezTo>
                  <a:cubicBezTo>
                    <a:pt x="969519" y="895242"/>
                    <a:pt x="942294" y="906519"/>
                    <a:pt x="913906" y="906519"/>
                  </a:cubicBezTo>
                  <a:lnTo>
                    <a:pt x="107037" y="906519"/>
                  </a:lnTo>
                  <a:cubicBezTo>
                    <a:pt x="78649" y="906519"/>
                    <a:pt x="51424" y="895242"/>
                    <a:pt x="31350" y="875169"/>
                  </a:cubicBezTo>
                  <a:cubicBezTo>
                    <a:pt x="11277" y="855096"/>
                    <a:pt x="0" y="827871"/>
                    <a:pt x="0" y="799483"/>
                  </a:cubicBezTo>
                  <a:lnTo>
                    <a:pt x="0" y="107037"/>
                  </a:lnTo>
                  <a:cubicBezTo>
                    <a:pt x="0" y="78649"/>
                    <a:pt x="11277" y="51424"/>
                    <a:pt x="31350" y="31350"/>
                  </a:cubicBezTo>
                  <a:cubicBezTo>
                    <a:pt x="51424" y="11277"/>
                    <a:pt x="78649" y="0"/>
                    <a:pt x="107037" y="0"/>
                  </a:cubicBezTo>
                  <a:close/>
                </a:path>
              </a:pathLst>
            </a:custGeom>
            <a:solidFill>
              <a:srgbClr val="FFFFFF"/>
            </a:solidFill>
          </p:spPr>
          <p:txBody>
            <a:bodyPr/>
            <a:lstStyle/>
            <a:p>
              <a:endParaRPr lang="es-CL"/>
            </a:p>
          </p:txBody>
        </p:sp>
        <p:sp>
          <p:nvSpPr>
            <p:cNvPr id="10" name="TextBox 10"/>
            <p:cNvSpPr txBox="1"/>
            <p:nvPr/>
          </p:nvSpPr>
          <p:spPr>
            <a:xfrm>
              <a:off x="0" y="28575"/>
              <a:ext cx="1020942" cy="877944"/>
            </a:xfrm>
            <a:prstGeom prst="rect">
              <a:avLst/>
            </a:prstGeom>
          </p:spPr>
          <p:txBody>
            <a:bodyPr lIns="50800" tIns="50800" rIns="50800" bIns="50800" rtlCol="0" anchor="ctr"/>
            <a:lstStyle/>
            <a:p>
              <a:pPr algn="ctr">
                <a:lnSpc>
                  <a:spcPts val="1800"/>
                </a:lnSpc>
              </a:pPr>
              <a:endParaRPr/>
            </a:p>
          </p:txBody>
        </p:sp>
      </p:grpSp>
      <p:grpSp>
        <p:nvGrpSpPr>
          <p:cNvPr id="11" name="Group 11"/>
          <p:cNvGrpSpPr/>
          <p:nvPr/>
        </p:nvGrpSpPr>
        <p:grpSpPr>
          <a:xfrm>
            <a:off x="6313596" y="6271367"/>
            <a:ext cx="3797732" cy="3372098"/>
            <a:chOff x="0" y="0"/>
            <a:chExt cx="1020942" cy="906519"/>
          </a:xfrm>
        </p:grpSpPr>
        <p:sp>
          <p:nvSpPr>
            <p:cNvPr id="12" name="Freeform 12"/>
            <p:cNvSpPr/>
            <p:nvPr/>
          </p:nvSpPr>
          <p:spPr>
            <a:xfrm>
              <a:off x="0" y="0"/>
              <a:ext cx="1020942" cy="906519"/>
            </a:xfrm>
            <a:custGeom>
              <a:avLst/>
              <a:gdLst/>
              <a:ahLst/>
              <a:cxnLst/>
              <a:rect l="l" t="t" r="r" b="b"/>
              <a:pathLst>
                <a:path w="1020942" h="906519">
                  <a:moveTo>
                    <a:pt x="101928" y="0"/>
                  </a:moveTo>
                  <a:lnTo>
                    <a:pt x="919014" y="0"/>
                  </a:lnTo>
                  <a:cubicBezTo>
                    <a:pt x="946047" y="0"/>
                    <a:pt x="971973" y="10739"/>
                    <a:pt x="991088" y="29854"/>
                  </a:cubicBezTo>
                  <a:cubicBezTo>
                    <a:pt x="1010203" y="48969"/>
                    <a:pt x="1020942" y="74895"/>
                    <a:pt x="1020942" y="101928"/>
                  </a:cubicBezTo>
                  <a:lnTo>
                    <a:pt x="1020942" y="804591"/>
                  </a:lnTo>
                  <a:cubicBezTo>
                    <a:pt x="1020942" y="860885"/>
                    <a:pt x="975308" y="906519"/>
                    <a:pt x="919014" y="906519"/>
                  </a:cubicBezTo>
                  <a:lnTo>
                    <a:pt x="101928" y="906519"/>
                  </a:lnTo>
                  <a:cubicBezTo>
                    <a:pt x="45635" y="906519"/>
                    <a:pt x="0" y="860885"/>
                    <a:pt x="0" y="804591"/>
                  </a:cubicBezTo>
                  <a:lnTo>
                    <a:pt x="0" y="101928"/>
                  </a:lnTo>
                  <a:cubicBezTo>
                    <a:pt x="0" y="45635"/>
                    <a:pt x="45635" y="0"/>
                    <a:pt x="101928" y="0"/>
                  </a:cubicBezTo>
                  <a:close/>
                </a:path>
              </a:pathLst>
            </a:custGeom>
            <a:solidFill>
              <a:srgbClr val="000000">
                <a:alpha val="0"/>
              </a:srgbClr>
            </a:solidFill>
            <a:ln w="38100" cap="rnd">
              <a:solidFill>
                <a:srgbClr val="FFFFFF"/>
              </a:solidFill>
              <a:prstDash val="solid"/>
              <a:round/>
            </a:ln>
          </p:spPr>
          <p:txBody>
            <a:bodyPr/>
            <a:lstStyle/>
            <a:p>
              <a:endParaRPr lang="es-CL"/>
            </a:p>
          </p:txBody>
        </p:sp>
        <p:sp>
          <p:nvSpPr>
            <p:cNvPr id="13" name="TextBox 13"/>
            <p:cNvSpPr txBox="1"/>
            <p:nvPr/>
          </p:nvSpPr>
          <p:spPr>
            <a:xfrm>
              <a:off x="0" y="28575"/>
              <a:ext cx="1020942" cy="877944"/>
            </a:xfrm>
            <a:prstGeom prst="rect">
              <a:avLst/>
            </a:prstGeom>
          </p:spPr>
          <p:txBody>
            <a:bodyPr lIns="50800" tIns="50800" rIns="50800" bIns="50800" rtlCol="0" anchor="ctr"/>
            <a:lstStyle/>
            <a:p>
              <a:pPr algn="ctr">
                <a:lnSpc>
                  <a:spcPts val="1800"/>
                </a:lnSpc>
              </a:pPr>
              <a:endParaRPr/>
            </a:p>
          </p:txBody>
        </p:sp>
      </p:grpSp>
      <p:grpSp>
        <p:nvGrpSpPr>
          <p:cNvPr id="14" name="Group 14"/>
          <p:cNvGrpSpPr/>
          <p:nvPr/>
        </p:nvGrpSpPr>
        <p:grpSpPr>
          <a:xfrm>
            <a:off x="12744990" y="6271367"/>
            <a:ext cx="3797732" cy="3372098"/>
            <a:chOff x="0" y="0"/>
            <a:chExt cx="1020942" cy="906519"/>
          </a:xfrm>
        </p:grpSpPr>
        <p:sp>
          <p:nvSpPr>
            <p:cNvPr id="15" name="Freeform 15"/>
            <p:cNvSpPr/>
            <p:nvPr/>
          </p:nvSpPr>
          <p:spPr>
            <a:xfrm>
              <a:off x="0" y="0"/>
              <a:ext cx="1020942" cy="906519"/>
            </a:xfrm>
            <a:custGeom>
              <a:avLst/>
              <a:gdLst/>
              <a:ahLst/>
              <a:cxnLst/>
              <a:rect l="l" t="t" r="r" b="b"/>
              <a:pathLst>
                <a:path w="1020942" h="906519">
                  <a:moveTo>
                    <a:pt x="101928" y="0"/>
                  </a:moveTo>
                  <a:lnTo>
                    <a:pt x="919014" y="0"/>
                  </a:lnTo>
                  <a:cubicBezTo>
                    <a:pt x="946047" y="0"/>
                    <a:pt x="971973" y="10739"/>
                    <a:pt x="991088" y="29854"/>
                  </a:cubicBezTo>
                  <a:cubicBezTo>
                    <a:pt x="1010203" y="48969"/>
                    <a:pt x="1020942" y="74895"/>
                    <a:pt x="1020942" y="101928"/>
                  </a:cubicBezTo>
                  <a:lnTo>
                    <a:pt x="1020942" y="804591"/>
                  </a:lnTo>
                  <a:cubicBezTo>
                    <a:pt x="1020942" y="860885"/>
                    <a:pt x="975308" y="906519"/>
                    <a:pt x="919014" y="906519"/>
                  </a:cubicBezTo>
                  <a:lnTo>
                    <a:pt x="101928" y="906519"/>
                  </a:lnTo>
                  <a:cubicBezTo>
                    <a:pt x="45635" y="906519"/>
                    <a:pt x="0" y="860885"/>
                    <a:pt x="0" y="804591"/>
                  </a:cubicBezTo>
                  <a:lnTo>
                    <a:pt x="0" y="101928"/>
                  </a:lnTo>
                  <a:cubicBezTo>
                    <a:pt x="0" y="45635"/>
                    <a:pt x="45635" y="0"/>
                    <a:pt x="101928" y="0"/>
                  </a:cubicBezTo>
                  <a:close/>
                </a:path>
              </a:pathLst>
            </a:custGeom>
            <a:solidFill>
              <a:srgbClr val="000000">
                <a:alpha val="0"/>
              </a:srgbClr>
            </a:solidFill>
            <a:ln w="38100" cap="rnd">
              <a:solidFill>
                <a:srgbClr val="74E8AE"/>
              </a:solidFill>
              <a:prstDash val="solid"/>
              <a:round/>
            </a:ln>
          </p:spPr>
          <p:txBody>
            <a:bodyPr/>
            <a:lstStyle/>
            <a:p>
              <a:endParaRPr lang="es-CL"/>
            </a:p>
          </p:txBody>
        </p:sp>
        <p:sp>
          <p:nvSpPr>
            <p:cNvPr id="16" name="TextBox 16"/>
            <p:cNvSpPr txBox="1"/>
            <p:nvPr/>
          </p:nvSpPr>
          <p:spPr>
            <a:xfrm>
              <a:off x="0" y="28575"/>
              <a:ext cx="1020942" cy="877944"/>
            </a:xfrm>
            <a:prstGeom prst="rect">
              <a:avLst/>
            </a:prstGeom>
          </p:spPr>
          <p:txBody>
            <a:bodyPr lIns="50800" tIns="50800" rIns="50800" bIns="50800" rtlCol="0" anchor="ctr"/>
            <a:lstStyle/>
            <a:p>
              <a:pPr marL="0" lvl="0" indent="0" algn="ctr">
                <a:lnSpc>
                  <a:spcPts val="1800"/>
                </a:lnSpc>
                <a:spcBef>
                  <a:spcPct val="0"/>
                </a:spcBef>
              </a:pPr>
              <a:endParaRPr/>
            </a:p>
          </p:txBody>
        </p:sp>
      </p:grpSp>
      <p:sp>
        <p:nvSpPr>
          <p:cNvPr id="17" name="Freeform 17"/>
          <p:cNvSpPr/>
          <p:nvPr/>
        </p:nvSpPr>
        <p:spPr>
          <a:xfrm>
            <a:off x="4242530" y="-766051"/>
            <a:ext cx="1668596" cy="2181205"/>
          </a:xfrm>
          <a:custGeom>
            <a:avLst/>
            <a:gdLst/>
            <a:ahLst/>
            <a:cxnLst/>
            <a:rect l="l" t="t" r="r" b="b"/>
            <a:pathLst>
              <a:path w="1668596" h="2181205">
                <a:moveTo>
                  <a:pt x="0" y="0"/>
                </a:moveTo>
                <a:lnTo>
                  <a:pt x="1668595" y="0"/>
                </a:lnTo>
                <a:lnTo>
                  <a:pt x="1668595" y="2181204"/>
                </a:lnTo>
                <a:lnTo>
                  <a:pt x="0" y="2181204"/>
                </a:lnTo>
                <a:lnTo>
                  <a:pt x="0" y="0"/>
                </a:lnTo>
                <a:close/>
              </a:path>
            </a:pathLst>
          </a:custGeom>
          <a:blipFill>
            <a:blip r:embed="rId4">
              <a:extLst>
                <a:ext uri="{96DAC541-7B7A-43D3-8B79-37D633B846F1}">
                  <asvg:svgBlip xmlns:asvg="http://schemas.microsoft.com/office/drawing/2016/SVG/main" r:embed="rId5"/>
                </a:ext>
              </a:extLst>
            </a:blip>
            <a:stretch>
              <a:fillRect l="-29770"/>
            </a:stretch>
          </a:blipFill>
        </p:spPr>
        <p:txBody>
          <a:bodyPr/>
          <a:lstStyle/>
          <a:p>
            <a:endParaRPr lang="es-CL"/>
          </a:p>
        </p:txBody>
      </p:sp>
      <p:sp>
        <p:nvSpPr>
          <p:cNvPr id="18" name="Freeform 18"/>
          <p:cNvSpPr/>
          <p:nvPr/>
        </p:nvSpPr>
        <p:spPr>
          <a:xfrm>
            <a:off x="-881725" y="6709355"/>
            <a:ext cx="1763450" cy="1639016"/>
          </a:xfrm>
          <a:custGeom>
            <a:avLst/>
            <a:gdLst/>
            <a:ahLst/>
            <a:cxnLst/>
            <a:rect l="l" t="t" r="r" b="b"/>
            <a:pathLst>
              <a:path w="1763450" h="1639016">
                <a:moveTo>
                  <a:pt x="0" y="0"/>
                </a:moveTo>
                <a:lnTo>
                  <a:pt x="1763450" y="0"/>
                </a:lnTo>
                <a:lnTo>
                  <a:pt x="1763450" y="1639017"/>
                </a:lnTo>
                <a:lnTo>
                  <a:pt x="0" y="1639017"/>
                </a:lnTo>
                <a:lnTo>
                  <a:pt x="0" y="0"/>
                </a:lnTo>
                <a:close/>
              </a:path>
            </a:pathLst>
          </a:custGeom>
          <a:blipFill>
            <a:blip r:embed="rId6">
              <a:extLst>
                <a:ext uri="{96DAC541-7B7A-43D3-8B79-37D633B846F1}">
                  <asvg:svgBlip xmlns:asvg="http://schemas.microsoft.com/office/drawing/2016/SVG/main" r:embed="rId7"/>
                </a:ext>
              </a:extLst>
            </a:blip>
            <a:stretch>
              <a:fillRect t="-33080" r="-22790"/>
            </a:stretch>
          </a:blipFill>
        </p:spPr>
        <p:txBody>
          <a:bodyPr/>
          <a:lstStyle/>
          <a:p>
            <a:endParaRPr lang="es-CL"/>
          </a:p>
        </p:txBody>
      </p:sp>
      <p:sp>
        <p:nvSpPr>
          <p:cNvPr id="19" name="AutoShape 19"/>
          <p:cNvSpPr/>
          <p:nvPr/>
        </p:nvSpPr>
        <p:spPr>
          <a:xfrm flipV="1">
            <a:off x="0" y="9902682"/>
            <a:ext cx="605291" cy="0"/>
          </a:xfrm>
          <a:prstGeom prst="line">
            <a:avLst/>
          </a:prstGeom>
          <a:ln w="95250" cap="flat">
            <a:solidFill>
              <a:srgbClr val="74E8AE"/>
            </a:solidFill>
            <a:prstDash val="solid"/>
            <a:headEnd type="none" w="sm" len="sm"/>
            <a:tailEnd type="none" w="sm" len="sm"/>
          </a:ln>
        </p:spPr>
        <p:txBody>
          <a:bodyPr/>
          <a:lstStyle/>
          <a:p>
            <a:endParaRPr lang="es-CL"/>
          </a:p>
        </p:txBody>
      </p:sp>
      <p:sp>
        <p:nvSpPr>
          <p:cNvPr id="20" name="Freeform 20"/>
          <p:cNvSpPr/>
          <p:nvPr/>
        </p:nvSpPr>
        <p:spPr>
          <a:xfrm>
            <a:off x="6665825" y="1632804"/>
            <a:ext cx="2819429" cy="1920736"/>
          </a:xfrm>
          <a:custGeom>
            <a:avLst/>
            <a:gdLst/>
            <a:ahLst/>
            <a:cxnLst/>
            <a:rect l="l" t="t" r="r" b="b"/>
            <a:pathLst>
              <a:path w="2819429" h="1920736">
                <a:moveTo>
                  <a:pt x="0" y="0"/>
                </a:moveTo>
                <a:lnTo>
                  <a:pt x="2819428" y="0"/>
                </a:lnTo>
                <a:lnTo>
                  <a:pt x="2819428" y="1920736"/>
                </a:lnTo>
                <a:lnTo>
                  <a:pt x="0" y="19207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L"/>
          </a:p>
        </p:txBody>
      </p:sp>
      <p:sp>
        <p:nvSpPr>
          <p:cNvPr id="21" name="Freeform 21"/>
          <p:cNvSpPr/>
          <p:nvPr/>
        </p:nvSpPr>
        <p:spPr>
          <a:xfrm>
            <a:off x="13694551" y="1633351"/>
            <a:ext cx="2079857" cy="2001862"/>
          </a:xfrm>
          <a:custGeom>
            <a:avLst/>
            <a:gdLst/>
            <a:ahLst/>
            <a:cxnLst/>
            <a:rect l="l" t="t" r="r" b="b"/>
            <a:pathLst>
              <a:path w="2079857" h="2001862">
                <a:moveTo>
                  <a:pt x="0" y="0"/>
                </a:moveTo>
                <a:lnTo>
                  <a:pt x="2079857" y="0"/>
                </a:lnTo>
                <a:lnTo>
                  <a:pt x="2079857" y="2001862"/>
                </a:lnTo>
                <a:lnTo>
                  <a:pt x="0" y="20018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CL"/>
          </a:p>
        </p:txBody>
      </p:sp>
      <p:sp>
        <p:nvSpPr>
          <p:cNvPr id="22" name="Freeform 22"/>
          <p:cNvSpPr/>
          <p:nvPr/>
        </p:nvSpPr>
        <p:spPr>
          <a:xfrm>
            <a:off x="7442368" y="7202724"/>
            <a:ext cx="1540187" cy="1509383"/>
          </a:xfrm>
          <a:custGeom>
            <a:avLst/>
            <a:gdLst/>
            <a:ahLst/>
            <a:cxnLst/>
            <a:rect l="l" t="t" r="r" b="b"/>
            <a:pathLst>
              <a:path w="1540187" h="1509383">
                <a:moveTo>
                  <a:pt x="0" y="0"/>
                </a:moveTo>
                <a:lnTo>
                  <a:pt x="1540187" y="0"/>
                </a:lnTo>
                <a:lnTo>
                  <a:pt x="1540187" y="1509383"/>
                </a:lnTo>
                <a:lnTo>
                  <a:pt x="0" y="15093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CL"/>
          </a:p>
        </p:txBody>
      </p:sp>
      <p:sp>
        <p:nvSpPr>
          <p:cNvPr id="23" name="Freeform 23"/>
          <p:cNvSpPr/>
          <p:nvPr/>
        </p:nvSpPr>
        <p:spPr>
          <a:xfrm>
            <a:off x="13342334" y="6786046"/>
            <a:ext cx="2603044" cy="2342740"/>
          </a:xfrm>
          <a:custGeom>
            <a:avLst/>
            <a:gdLst/>
            <a:ahLst/>
            <a:cxnLst/>
            <a:rect l="l" t="t" r="r" b="b"/>
            <a:pathLst>
              <a:path w="2603044" h="2342740">
                <a:moveTo>
                  <a:pt x="0" y="0"/>
                </a:moveTo>
                <a:lnTo>
                  <a:pt x="2603044" y="0"/>
                </a:lnTo>
                <a:lnTo>
                  <a:pt x="2603044" y="2342740"/>
                </a:lnTo>
                <a:lnTo>
                  <a:pt x="0" y="234274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s-CL"/>
          </a:p>
        </p:txBody>
      </p:sp>
      <p:sp>
        <p:nvSpPr>
          <p:cNvPr id="24" name="Freeform 24"/>
          <p:cNvSpPr/>
          <p:nvPr/>
        </p:nvSpPr>
        <p:spPr>
          <a:xfrm>
            <a:off x="16813159" y="270877"/>
            <a:ext cx="892282" cy="892282"/>
          </a:xfrm>
          <a:custGeom>
            <a:avLst/>
            <a:gdLst/>
            <a:ahLst/>
            <a:cxnLst/>
            <a:rect l="l" t="t" r="r" b="b"/>
            <a:pathLst>
              <a:path w="892282" h="892282">
                <a:moveTo>
                  <a:pt x="0" y="0"/>
                </a:moveTo>
                <a:lnTo>
                  <a:pt x="892282" y="0"/>
                </a:lnTo>
                <a:lnTo>
                  <a:pt x="892282" y="892282"/>
                </a:lnTo>
                <a:lnTo>
                  <a:pt x="0" y="892282"/>
                </a:lnTo>
                <a:lnTo>
                  <a:pt x="0" y="0"/>
                </a:lnTo>
                <a:close/>
              </a:path>
            </a:pathLst>
          </a:custGeom>
          <a:blipFill>
            <a:blip r:embed="rId16"/>
            <a:stretch>
              <a:fillRect/>
            </a:stretch>
          </a:blipFill>
          <a:ln w="38100" cap="sq">
            <a:solidFill>
              <a:srgbClr val="FAFAFA"/>
            </a:solidFill>
            <a:prstDash val="solid"/>
            <a:miter/>
          </a:ln>
        </p:spPr>
        <p:txBody>
          <a:bodyPr/>
          <a:lstStyle/>
          <a:p>
            <a:endParaRPr lang="es-CL"/>
          </a:p>
        </p:txBody>
      </p:sp>
      <p:pic>
        <p:nvPicPr>
          <p:cNvPr id="25" name="Picture 25">
            <a:hlinkClick r:id="" action="ppaction://media"/>
          </p:cNvPr>
          <p:cNvPicPr>
            <a:picLocks noChangeAspect="1"/>
          </p:cNvPicPr>
          <p:nvPr>
            <a:videoFile r:link="rId1"/>
            <p:extLst>
              <p:ext uri="{DAA4B4D4-6D71-4841-9C94-3DE7FCFB9230}">
                <p14:media xmlns:p14="http://schemas.microsoft.com/office/powerpoint/2010/main" r:embed="rId2">
                  <p14:trim end="111070"/>
                </p14:media>
              </p:ext>
            </p:extLst>
          </p:nvPr>
        </p:nvPicPr>
        <p:blipFill>
          <a:blip r:embed="rId17"/>
          <a:srcRect b="6589"/>
          <a:stretch>
            <a:fillRect/>
          </a:stretch>
        </p:blipFill>
        <p:spPr>
          <a:xfrm>
            <a:off x="8781412" y="3635213"/>
            <a:ext cx="5428358" cy="2852254"/>
          </a:xfrm>
          <a:prstGeom prst="rect">
            <a:avLst/>
          </a:prstGeom>
          <a:ln w="38100" cap="rnd">
            <a:solidFill>
              <a:srgbClr val="000000"/>
            </a:solidFill>
            <a:prstDash val="solid"/>
          </a:ln>
        </p:spPr>
      </p:pic>
      <p:sp>
        <p:nvSpPr>
          <p:cNvPr id="26" name="TextBox 26"/>
          <p:cNvSpPr txBox="1"/>
          <p:nvPr/>
        </p:nvSpPr>
        <p:spPr>
          <a:xfrm>
            <a:off x="278456" y="2038625"/>
            <a:ext cx="5464101" cy="1201463"/>
          </a:xfrm>
          <a:prstGeom prst="rect">
            <a:avLst/>
          </a:prstGeom>
        </p:spPr>
        <p:txBody>
          <a:bodyPr lIns="0" tIns="0" rIns="0" bIns="0" rtlCol="0" anchor="t">
            <a:spAutoFit/>
          </a:bodyPr>
          <a:lstStyle/>
          <a:p>
            <a:pPr algn="l">
              <a:lnSpc>
                <a:spcPts val="4300"/>
              </a:lnSpc>
            </a:pPr>
            <a:r>
              <a:rPr lang="en-US" sz="4300" b="1">
                <a:solidFill>
                  <a:srgbClr val="74E8AE"/>
                </a:solidFill>
                <a:latin typeface="ITC Avant Garde Gothic Bold"/>
                <a:ea typeface="ITC Avant Garde Gothic Bold"/>
                <a:cs typeface="ITC Avant Garde Gothic Bold"/>
                <a:sym typeface="ITC Avant Garde Gothic Bold"/>
              </a:rPr>
              <a:t>Funcionalidades</a:t>
            </a:r>
          </a:p>
          <a:p>
            <a:pPr algn="l">
              <a:lnSpc>
                <a:spcPts val="4300"/>
              </a:lnSpc>
            </a:pPr>
            <a:r>
              <a:rPr lang="en-US" sz="4300" b="1">
                <a:solidFill>
                  <a:srgbClr val="74E8AE"/>
                </a:solidFill>
                <a:latin typeface="ITC Avant Garde Gothic Bold"/>
                <a:ea typeface="ITC Avant Garde Gothic Bold"/>
                <a:cs typeface="ITC Avant Garde Gothic Bold"/>
                <a:sym typeface="ITC Avant Garde Gothic Bold"/>
              </a:rPr>
              <a:t>del sistema web</a:t>
            </a:r>
          </a:p>
        </p:txBody>
      </p:sp>
      <p:sp>
        <p:nvSpPr>
          <p:cNvPr id="27" name="TextBox 27"/>
          <p:cNvSpPr txBox="1"/>
          <p:nvPr/>
        </p:nvSpPr>
        <p:spPr>
          <a:xfrm>
            <a:off x="207091" y="4069847"/>
            <a:ext cx="5947998" cy="1085850"/>
          </a:xfrm>
          <a:prstGeom prst="rect">
            <a:avLst/>
          </a:prstGeom>
        </p:spPr>
        <p:txBody>
          <a:bodyPr lIns="0" tIns="0" rIns="0" bIns="0" rtlCol="0" anchor="t">
            <a:spAutoFit/>
          </a:bodyPr>
          <a:lstStyle/>
          <a:p>
            <a:pPr marL="518160" lvl="1" indent="-259080" algn="l">
              <a:lnSpc>
                <a:spcPts val="2879"/>
              </a:lnSpc>
              <a:buFont typeface="Arial"/>
              <a:buChar char="•"/>
            </a:pPr>
            <a:r>
              <a:rPr lang="en-US" sz="2400">
                <a:solidFill>
                  <a:srgbClr val="FFFFFF"/>
                </a:solidFill>
                <a:latin typeface="Gotham"/>
                <a:ea typeface="Gotham"/>
                <a:cs typeface="Gotham"/>
                <a:sym typeface="Gotham"/>
              </a:rPr>
              <a:t>Subastas en línea</a:t>
            </a:r>
          </a:p>
          <a:p>
            <a:pPr marL="518160" lvl="1" indent="-259080" algn="l">
              <a:lnSpc>
                <a:spcPts val="2879"/>
              </a:lnSpc>
              <a:buFont typeface="Arial"/>
              <a:buChar char="•"/>
            </a:pPr>
            <a:r>
              <a:rPr lang="en-US" sz="2400">
                <a:solidFill>
                  <a:srgbClr val="FFFFFF"/>
                </a:solidFill>
                <a:latin typeface="Gotham"/>
                <a:ea typeface="Gotham"/>
                <a:cs typeface="Gotham"/>
                <a:sym typeface="Gotham"/>
              </a:rPr>
              <a:t>Personalización de carta propia</a:t>
            </a:r>
          </a:p>
          <a:p>
            <a:pPr marL="518160" lvl="1" indent="-259080" algn="l">
              <a:lnSpc>
                <a:spcPts val="2879"/>
              </a:lnSpc>
              <a:buFont typeface="Arial"/>
              <a:buChar char="•"/>
            </a:pPr>
            <a:r>
              <a:rPr lang="en-US" sz="2400">
                <a:solidFill>
                  <a:srgbClr val="FFFFFF"/>
                </a:solidFill>
                <a:latin typeface="Gotham"/>
                <a:ea typeface="Gotham"/>
                <a:cs typeface="Gotham"/>
                <a:sym typeface="Gotham"/>
              </a:rPr>
              <a:t>Sistema de pago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0"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repeatCount="indefinite" fill="remove"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915</Words>
  <Application>Microsoft Office PowerPoint</Application>
  <PresentationFormat>Personalizado</PresentationFormat>
  <Paragraphs>134</Paragraphs>
  <Slides>19</Slides>
  <Notes>0</Notes>
  <HiddenSlides>0</HiddenSlides>
  <MMClips>5</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19</vt:i4>
      </vt:variant>
    </vt:vector>
  </HeadingPairs>
  <TitlesOfParts>
    <vt:vector size="26" baseType="lpstr">
      <vt:lpstr>ITC Avant Garde Gothic Bold</vt:lpstr>
      <vt:lpstr>Gotham</vt:lpstr>
      <vt:lpstr>Calibri</vt:lpstr>
      <vt:lpstr>Arial</vt:lpstr>
      <vt:lpstr>Arimo Bold</vt:lpstr>
      <vt:lpstr>Gotham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NMCOLLECTIONS</dc:title>
  <cp:lastModifiedBy>GUSTAVO . PAREDES ALVAREZ</cp:lastModifiedBy>
  <cp:revision>2</cp:revision>
  <dcterms:created xsi:type="dcterms:W3CDTF">2006-08-16T00:00:00Z</dcterms:created>
  <dcterms:modified xsi:type="dcterms:W3CDTF">2025-12-01T06:06:48Z</dcterms:modified>
  <dc:identifier>DAG5qBCABQY</dc:identifier>
</cp:coreProperties>
</file>